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charts/chart4.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ppt/notesSlides/notesSlide11.xml" ContentType="application/vnd.openxmlformats-officedocument.presentationml.notesSlide+xml"/>
  <Override PartName="/ppt/charts/chart6.xml" ContentType="application/vnd.openxmlformats-officedocument.drawingml.chart+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13.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14.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2" r:id="rId3"/>
    <p:sldId id="263" r:id="rId4"/>
    <p:sldId id="264" r:id="rId5"/>
    <p:sldId id="265" r:id="rId6"/>
    <p:sldId id="257" r:id="rId7"/>
    <p:sldId id="258" r:id="rId8"/>
    <p:sldId id="260" r:id="rId9"/>
    <p:sldId id="261" r:id="rId10"/>
    <p:sldId id="259" r:id="rId11"/>
    <p:sldId id="267" r:id="rId12"/>
    <p:sldId id="272" r:id="rId13"/>
    <p:sldId id="277" r:id="rId14"/>
    <p:sldId id="268" r:id="rId15"/>
    <p:sldId id="271" r:id="rId16"/>
    <p:sldId id="273" r:id="rId17"/>
    <p:sldId id="274" r:id="rId18"/>
    <p:sldId id="269" r:id="rId19"/>
    <p:sldId id="270"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87657" autoAdjust="0"/>
  </p:normalViewPr>
  <p:slideViewPr>
    <p:cSldViewPr>
      <p:cViewPr varScale="1">
        <p:scale>
          <a:sx n="88" d="100"/>
          <a:sy n="88" d="100"/>
        </p:scale>
        <p:origin x="-146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120" d="100"/>
          <a:sy n="120" d="100"/>
        </p:scale>
        <p:origin x="-2166"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grahamp\Downloads\bung%20nat%20T.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grahamp\Downloads\Bung%20Imp%20T.xls"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grahamp\Downloads\Buk%20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grahamp\Downloads\Bung%20Imp%20T.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grahamp\Downloads\Buk%20T.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grahamp\Downloads\mun%20T.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grahamp\Downloads\dele%20T.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grahamp\Downloads\dele%20T.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grahamp\Downloads\dele%20T.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grahamp\Downloads\NE%20Cooma.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grahamp\Downloads\dele%20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198900764928781"/>
          <c:y val="2.3510971786833857E-2"/>
          <c:w val="0.85161761181723605"/>
          <c:h val="0.86990595611285271"/>
        </c:manualLayout>
      </c:layout>
      <c:lineChart>
        <c:grouping val="standard"/>
        <c:varyColors val="0"/>
        <c:ser>
          <c:idx val="0"/>
          <c:order val="0"/>
          <c:tx>
            <c:strRef>
              <c:f>'bung nat T'!$B$1</c:f>
              <c:strCache>
                <c:ptCount val="1"/>
                <c:pt idx="0">
                  <c:v>25% T</c:v>
                </c:pt>
              </c:strCache>
            </c:strRef>
          </c:tx>
          <c:spPr>
            <a:ln w="25400">
              <a:solidFill>
                <a:srgbClr val="FF0000"/>
              </a:solidFill>
              <a:prstDash val="solid"/>
            </a:ln>
          </c:spPr>
          <c:marker>
            <c:symbol val="none"/>
          </c:marker>
          <c:cat>
            <c:numRef>
              <c:f>'bung nat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nat T'!$B$2:$B$14</c:f>
              <c:numCache>
                <c:formatCode>0</c:formatCode>
                <c:ptCount val="13"/>
                <c:pt idx="0">
                  <c:v>1044.6159929547991</c:v>
                </c:pt>
                <c:pt idx="1">
                  <c:v>1117.1840994698662</c:v>
                </c:pt>
                <c:pt idx="2">
                  <c:v>1207.6175711495537</c:v>
                </c:pt>
                <c:pt idx="3">
                  <c:v>1286.1293247767858</c:v>
                </c:pt>
                <c:pt idx="4">
                  <c:v>1383.3545445033483</c:v>
                </c:pt>
                <c:pt idx="5">
                  <c:v>1409.9122663225446</c:v>
                </c:pt>
                <c:pt idx="6">
                  <c:v>1400.4170270647321</c:v>
                </c:pt>
                <c:pt idx="7">
                  <c:v>1412.1391775948662</c:v>
                </c:pt>
                <c:pt idx="8">
                  <c:v>1481.7141985212054</c:v>
                </c:pt>
                <c:pt idx="9">
                  <c:v>1479.9618791852679</c:v>
                </c:pt>
                <c:pt idx="10">
                  <c:v>1454.2905796595983</c:v>
                </c:pt>
                <c:pt idx="11">
                  <c:v>1438.3088553292412</c:v>
                </c:pt>
                <c:pt idx="12">
                  <c:v>1367.2651018415179</c:v>
                </c:pt>
              </c:numCache>
            </c:numRef>
          </c:val>
          <c:smooth val="0"/>
        </c:ser>
        <c:ser>
          <c:idx val="1"/>
          <c:order val="1"/>
          <c:tx>
            <c:strRef>
              <c:f>'bung nat T'!$C$1</c:f>
              <c:strCache>
                <c:ptCount val="1"/>
                <c:pt idx="0">
                  <c:v>50% T</c:v>
                </c:pt>
              </c:strCache>
            </c:strRef>
          </c:tx>
          <c:spPr>
            <a:ln w="25400">
              <a:solidFill>
                <a:srgbClr val="00CCFF"/>
              </a:solidFill>
              <a:prstDash val="solid"/>
            </a:ln>
          </c:spPr>
          <c:marker>
            <c:symbol val="none"/>
          </c:marker>
          <c:cat>
            <c:numRef>
              <c:f>'bung nat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nat T'!$C$2:$C$14</c:f>
              <c:numCache>
                <c:formatCode>0</c:formatCode>
                <c:ptCount val="13"/>
                <c:pt idx="0">
                  <c:v>1053.4078020368304</c:v>
                </c:pt>
                <c:pt idx="1">
                  <c:v>1146.6689278738838</c:v>
                </c:pt>
                <c:pt idx="2">
                  <c:v>1257.9985177176338</c:v>
                </c:pt>
                <c:pt idx="3">
                  <c:v>1364.7054443359375</c:v>
                </c:pt>
                <c:pt idx="4">
                  <c:v>1441.5899483816963</c:v>
                </c:pt>
                <c:pt idx="5">
                  <c:v>1552.3807721819196</c:v>
                </c:pt>
                <c:pt idx="6">
                  <c:v>1642.5155378069196</c:v>
                </c:pt>
                <c:pt idx="7">
                  <c:v>1720.6481759207588</c:v>
                </c:pt>
                <c:pt idx="8">
                  <c:v>1797.58349609375</c:v>
                </c:pt>
                <c:pt idx="9">
                  <c:v>1779.4590890066963</c:v>
                </c:pt>
                <c:pt idx="10">
                  <c:v>1757.5384347098213</c:v>
                </c:pt>
                <c:pt idx="11">
                  <c:v>1757.4003557477679</c:v>
                </c:pt>
                <c:pt idx="12">
                  <c:v>1730.4534737723213</c:v>
                </c:pt>
              </c:numCache>
            </c:numRef>
          </c:val>
          <c:smooth val="0"/>
        </c:ser>
        <c:ser>
          <c:idx val="2"/>
          <c:order val="2"/>
          <c:tx>
            <c:strRef>
              <c:f>'bung nat T'!$D$1</c:f>
              <c:strCache>
                <c:ptCount val="1"/>
                <c:pt idx="0">
                  <c:v>75% T</c:v>
                </c:pt>
              </c:strCache>
            </c:strRef>
          </c:tx>
          <c:spPr>
            <a:ln w="25400">
              <a:solidFill>
                <a:srgbClr val="339966"/>
              </a:solidFill>
              <a:prstDash val="solid"/>
            </a:ln>
          </c:spPr>
          <c:marker>
            <c:symbol val="none"/>
          </c:marker>
          <c:cat>
            <c:numRef>
              <c:f>'bung nat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nat T'!$D$2:$D$14</c:f>
              <c:numCache>
                <c:formatCode>0</c:formatCode>
                <c:ptCount val="13"/>
                <c:pt idx="0">
                  <c:v>1076.0464215959821</c:v>
                </c:pt>
                <c:pt idx="1">
                  <c:v>1212.7826974051338</c:v>
                </c:pt>
                <c:pt idx="2">
                  <c:v>1343.2538713727679</c:v>
                </c:pt>
                <c:pt idx="3">
                  <c:v>1424.8514055524554</c:v>
                </c:pt>
                <c:pt idx="4">
                  <c:v>1504.2077462332588</c:v>
                </c:pt>
                <c:pt idx="5">
                  <c:v>1625.2435477120537</c:v>
                </c:pt>
                <c:pt idx="6">
                  <c:v>1758.1127406529017</c:v>
                </c:pt>
                <c:pt idx="7">
                  <c:v>1890.7319684709821</c:v>
                </c:pt>
                <c:pt idx="8">
                  <c:v>1957.7454136439733</c:v>
                </c:pt>
                <c:pt idx="9">
                  <c:v>2118.2038748604909</c:v>
                </c:pt>
                <c:pt idx="10">
                  <c:v>2107.4861188616073</c:v>
                </c:pt>
                <c:pt idx="11">
                  <c:v>2197.3691755022323</c:v>
                </c:pt>
                <c:pt idx="12">
                  <c:v>2150.4949079241073</c:v>
                </c:pt>
              </c:numCache>
            </c:numRef>
          </c:val>
          <c:smooth val="0"/>
        </c:ser>
        <c:ser>
          <c:idx val="3"/>
          <c:order val="3"/>
          <c:tx>
            <c:strRef>
              <c:f>'bung nat T'!$E$1</c:f>
              <c:strCache>
                <c:ptCount val="1"/>
                <c:pt idx="0">
                  <c:v>25% H</c:v>
                </c:pt>
              </c:strCache>
            </c:strRef>
          </c:tx>
          <c:spPr>
            <a:ln w="25400">
              <a:solidFill>
                <a:srgbClr val="FF0000"/>
              </a:solidFill>
              <a:prstDash val="sysDash"/>
            </a:ln>
          </c:spPr>
          <c:marker>
            <c:symbol val="none"/>
          </c:marker>
          <c:cat>
            <c:numRef>
              <c:f>'bung nat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nat T'!$E$2:$E$14</c:f>
              <c:numCache>
                <c:formatCode>0</c:formatCode>
                <c:ptCount val="13"/>
                <c:pt idx="0">
                  <c:v>603.44000000000005</c:v>
                </c:pt>
                <c:pt idx="1">
                  <c:v>639.74</c:v>
                </c:pt>
                <c:pt idx="2">
                  <c:v>680.52</c:v>
                </c:pt>
                <c:pt idx="3">
                  <c:v>731.7</c:v>
                </c:pt>
                <c:pt idx="4">
                  <c:v>798.28</c:v>
                </c:pt>
                <c:pt idx="5">
                  <c:v>812.5</c:v>
                </c:pt>
                <c:pt idx="6">
                  <c:v>792.55</c:v>
                </c:pt>
                <c:pt idx="7">
                  <c:v>797.06</c:v>
                </c:pt>
                <c:pt idx="8">
                  <c:v>891.82</c:v>
                </c:pt>
                <c:pt idx="9">
                  <c:v>960.46</c:v>
                </c:pt>
                <c:pt idx="10">
                  <c:v>885.06</c:v>
                </c:pt>
                <c:pt idx="11">
                  <c:v>815.35</c:v>
                </c:pt>
                <c:pt idx="12">
                  <c:v>794.37</c:v>
                </c:pt>
              </c:numCache>
            </c:numRef>
          </c:val>
          <c:smooth val="0"/>
        </c:ser>
        <c:ser>
          <c:idx val="4"/>
          <c:order val="4"/>
          <c:tx>
            <c:strRef>
              <c:f>'bung nat T'!$F$1</c:f>
              <c:strCache>
                <c:ptCount val="1"/>
                <c:pt idx="0">
                  <c:v>50% H</c:v>
                </c:pt>
              </c:strCache>
            </c:strRef>
          </c:tx>
          <c:spPr>
            <a:ln w="25400">
              <a:solidFill>
                <a:srgbClr val="00CCFF"/>
              </a:solidFill>
              <a:prstDash val="sysDash"/>
            </a:ln>
          </c:spPr>
          <c:marker>
            <c:symbol val="none"/>
          </c:marker>
          <c:cat>
            <c:numRef>
              <c:f>'bung nat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nat T'!$F$2:$F$14</c:f>
              <c:numCache>
                <c:formatCode>0</c:formatCode>
                <c:ptCount val="13"/>
                <c:pt idx="0">
                  <c:v>1037.45</c:v>
                </c:pt>
                <c:pt idx="1">
                  <c:v>1030.8599999999999</c:v>
                </c:pt>
                <c:pt idx="2">
                  <c:v>1013.51</c:v>
                </c:pt>
                <c:pt idx="3">
                  <c:v>1042.5</c:v>
                </c:pt>
                <c:pt idx="4">
                  <c:v>1119.3399999999999</c:v>
                </c:pt>
                <c:pt idx="5">
                  <c:v>1175.67</c:v>
                </c:pt>
                <c:pt idx="6">
                  <c:v>1273.67</c:v>
                </c:pt>
                <c:pt idx="7">
                  <c:v>1376.94</c:v>
                </c:pt>
                <c:pt idx="8">
                  <c:v>1387.7</c:v>
                </c:pt>
                <c:pt idx="9">
                  <c:v>1473.74</c:v>
                </c:pt>
                <c:pt idx="10">
                  <c:v>1370.59</c:v>
                </c:pt>
                <c:pt idx="11">
                  <c:v>1374.83</c:v>
                </c:pt>
                <c:pt idx="12">
                  <c:v>1452.17</c:v>
                </c:pt>
              </c:numCache>
            </c:numRef>
          </c:val>
          <c:smooth val="0"/>
        </c:ser>
        <c:ser>
          <c:idx val="5"/>
          <c:order val="5"/>
          <c:tx>
            <c:strRef>
              <c:f>'bung nat T'!$G$1</c:f>
              <c:strCache>
                <c:ptCount val="1"/>
                <c:pt idx="0">
                  <c:v>75% H</c:v>
                </c:pt>
              </c:strCache>
            </c:strRef>
          </c:tx>
          <c:spPr>
            <a:ln w="25400">
              <a:solidFill>
                <a:srgbClr val="339966"/>
              </a:solidFill>
              <a:prstDash val="sysDash"/>
            </a:ln>
          </c:spPr>
          <c:marker>
            <c:symbol val="none"/>
          </c:marker>
          <c:cat>
            <c:numRef>
              <c:f>'bung nat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nat T'!$G$2:$G$14</c:f>
              <c:numCache>
                <c:formatCode>0</c:formatCode>
                <c:ptCount val="13"/>
                <c:pt idx="0">
                  <c:v>1508.66</c:v>
                </c:pt>
                <c:pt idx="1">
                  <c:v>1535.21</c:v>
                </c:pt>
                <c:pt idx="2">
                  <c:v>1537.05</c:v>
                </c:pt>
                <c:pt idx="3">
                  <c:v>1574.44</c:v>
                </c:pt>
                <c:pt idx="4">
                  <c:v>1632.6</c:v>
                </c:pt>
                <c:pt idx="5">
                  <c:v>1665.62</c:v>
                </c:pt>
                <c:pt idx="6">
                  <c:v>1666.86</c:v>
                </c:pt>
                <c:pt idx="7">
                  <c:v>1688.42</c:v>
                </c:pt>
                <c:pt idx="8">
                  <c:v>1734.25</c:v>
                </c:pt>
                <c:pt idx="9">
                  <c:v>1799.08</c:v>
                </c:pt>
                <c:pt idx="10">
                  <c:v>1880.05</c:v>
                </c:pt>
                <c:pt idx="11">
                  <c:v>2054.1</c:v>
                </c:pt>
                <c:pt idx="12">
                  <c:v>2058.5</c:v>
                </c:pt>
              </c:numCache>
            </c:numRef>
          </c:val>
          <c:smooth val="0"/>
        </c:ser>
        <c:dLbls>
          <c:showLegendKey val="0"/>
          <c:showVal val="0"/>
          <c:showCatName val="0"/>
          <c:showSerName val="0"/>
          <c:showPercent val="0"/>
          <c:showBubbleSize val="0"/>
        </c:dLbls>
        <c:marker val="1"/>
        <c:smooth val="0"/>
        <c:axId val="43950848"/>
        <c:axId val="43952384"/>
      </c:lineChart>
      <c:catAx>
        <c:axId val="43950848"/>
        <c:scaling>
          <c:orientation val="minMax"/>
        </c:scaling>
        <c:delete val="0"/>
        <c:axPos val="b"/>
        <c:numFmt formatCode="d/m" sourceLinked="0"/>
        <c:majorTickMark val="out"/>
        <c:minorTickMark val="none"/>
        <c:tickLblPos val="nextTo"/>
        <c:spPr>
          <a:ln w="3175">
            <a:solidFill>
              <a:srgbClr val="808080"/>
            </a:solidFill>
            <a:prstDash val="solid"/>
          </a:ln>
        </c:spPr>
        <c:txPr>
          <a:bodyPr rot="0" vert="horz"/>
          <a:lstStyle/>
          <a:p>
            <a:pPr>
              <a:defRPr sz="1000" b="0" i="0" u="none" strike="noStrike" baseline="0">
                <a:solidFill>
                  <a:srgbClr val="000000"/>
                </a:solidFill>
                <a:latin typeface="Calibri"/>
                <a:ea typeface="Calibri"/>
                <a:cs typeface="Calibri"/>
              </a:defRPr>
            </a:pPr>
            <a:endParaRPr lang="en-US"/>
          </a:p>
        </c:txPr>
        <c:crossAx val="43952384"/>
        <c:crosses val="autoZero"/>
        <c:auto val="0"/>
        <c:lblAlgn val="ctr"/>
        <c:lblOffset val="100"/>
        <c:tickLblSkip val="1"/>
        <c:tickMarkSkip val="1"/>
        <c:noMultiLvlLbl val="0"/>
      </c:catAx>
      <c:valAx>
        <c:axId val="43952384"/>
        <c:scaling>
          <c:orientation val="minMax"/>
        </c:scaling>
        <c:delete val="0"/>
        <c:axPos val="l"/>
        <c:majorGridlines>
          <c:spPr>
            <a:ln w="3175">
              <a:solidFill>
                <a:srgbClr val="808080"/>
              </a:solidFill>
              <a:prstDash val="solid"/>
            </a:ln>
          </c:spPr>
        </c:majorGridlines>
        <c:title>
          <c:tx>
            <c:rich>
              <a:bodyPr rot="0" vert="wordArtVert"/>
              <a:lstStyle/>
              <a:p>
                <a:pPr>
                  <a:defRPr/>
                </a:pPr>
                <a:r>
                  <a:rPr lang="en-AU" sz="1200" b="1" dirty="0" smtClean="0"/>
                  <a:t>KG DM/HA Green</a:t>
                </a:r>
                <a:endParaRPr lang="en-AU" sz="1200" b="1" dirty="0"/>
              </a:p>
            </c:rich>
          </c:tx>
          <c:layout>
            <c:manualLayout>
              <c:xMode val="edge"/>
              <c:yMode val="edge"/>
              <c:x val="3.397740012358591E-2"/>
              <c:y val="7.6679500888790136E-2"/>
            </c:manualLayout>
          </c:layout>
          <c:overlay val="0"/>
        </c:title>
        <c:numFmt formatCode="0" sourceLinked="1"/>
        <c:majorTickMark val="out"/>
        <c:minorTickMark val="none"/>
        <c:tickLblPos val="nextTo"/>
        <c:spPr>
          <a:ln w="3175">
            <a:solidFill>
              <a:srgbClr val="808080"/>
            </a:solidFill>
            <a:prstDash val="solid"/>
          </a:ln>
        </c:spPr>
        <c:txPr>
          <a:bodyPr rot="0" vert="horz"/>
          <a:lstStyle/>
          <a:p>
            <a:pPr>
              <a:defRPr sz="1100" b="1" i="0" u="none" strike="noStrike" baseline="0">
                <a:solidFill>
                  <a:srgbClr val="000000"/>
                </a:solidFill>
                <a:latin typeface="Calibri"/>
                <a:ea typeface="Calibri"/>
                <a:cs typeface="Calibri"/>
              </a:defRPr>
            </a:pPr>
            <a:endParaRPr lang="en-US"/>
          </a:p>
        </c:txPr>
        <c:crossAx val="43950848"/>
        <c:crosses val="autoZero"/>
        <c:crossBetween val="between"/>
      </c:valAx>
      <c:spPr>
        <a:solidFill>
          <a:srgbClr val="FFFFFF"/>
        </a:solidFill>
        <a:ln w="25400">
          <a:noFill/>
        </a:ln>
      </c:spPr>
    </c:plotArea>
    <c:legend>
      <c:legendPos val="r"/>
      <c:layout>
        <c:manualLayout>
          <c:xMode val="edge"/>
          <c:yMode val="edge"/>
          <c:x val="5.3278688524590161E-2"/>
          <c:y val="0.9561128526645768"/>
          <c:w val="0.90471311475409832"/>
          <c:h val="3.7617554858934171E-2"/>
        </c:manualLayout>
      </c:layout>
      <c:overlay val="0"/>
      <c:spPr>
        <a:noFill/>
        <a:ln w="25400">
          <a:noFill/>
        </a:ln>
      </c:spPr>
      <c:txPr>
        <a:bodyPr/>
        <a:lstStyle/>
        <a:p>
          <a:pPr>
            <a:defRPr sz="1010" b="1" i="0" u="none" strike="noStrike" baseline="0">
              <a:solidFill>
                <a:srgbClr val="000000"/>
              </a:solidFill>
              <a:latin typeface="Calibri"/>
              <a:ea typeface="Calibri"/>
              <a:cs typeface="Calibri"/>
            </a:defRPr>
          </a:pPr>
          <a:endParaRPr lang="en-US"/>
        </a:p>
      </c:txPr>
    </c:legend>
    <c:plotVisOnly val="1"/>
    <c:dispBlanksAs val="gap"/>
    <c:showDLblsOverMax val="0"/>
  </c:chart>
  <c:spPr>
    <a:solidFill>
      <a:srgbClr val="FFFFFF"/>
    </a:solidFill>
    <a:ln w="3175">
      <a:solidFill>
        <a:srgbClr val="808080"/>
      </a:solidFill>
      <a:prstDash val="solid"/>
    </a:ln>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879325158803601E-2"/>
          <c:y val="2.3147070459668032E-2"/>
          <c:w val="0.86378322030417776"/>
          <c:h val="0.83094144859207064"/>
        </c:manualLayout>
      </c:layout>
      <c:lineChart>
        <c:grouping val="standard"/>
        <c:varyColors val="0"/>
        <c:ser>
          <c:idx val="0"/>
          <c:order val="0"/>
          <c:tx>
            <c:strRef>
              <c:f>'Bung Imp T'!$N$3</c:f>
              <c:strCache>
                <c:ptCount val="1"/>
                <c:pt idx="0">
                  <c:v>25% T</c:v>
                </c:pt>
              </c:strCache>
            </c:strRef>
          </c:tx>
          <c:spPr>
            <a:ln w="38100">
              <a:solidFill>
                <a:srgbClr val="FF0000"/>
              </a:solidFill>
            </a:ln>
          </c:spPr>
          <c:marker>
            <c:symbol val="none"/>
          </c:marker>
          <c:cat>
            <c:numRef>
              <c:f>'Bung Imp T'!$M$4:$M$16</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Imp T'!$N$4:$N$16</c:f>
              <c:numCache>
                <c:formatCode>0.0</c:formatCode>
                <c:ptCount val="13"/>
                <c:pt idx="0">
                  <c:v>3.1533931323460171</c:v>
                </c:pt>
                <c:pt idx="1">
                  <c:v>3.0697063718523299</c:v>
                </c:pt>
                <c:pt idx="2">
                  <c:v>3.0249180793762207</c:v>
                </c:pt>
                <c:pt idx="3">
                  <c:v>2.9570796489715576</c:v>
                </c:pt>
                <c:pt idx="4">
                  <c:v>2.8819939408983504</c:v>
                </c:pt>
                <c:pt idx="5">
                  <c:v>2.8538563932691301</c:v>
                </c:pt>
                <c:pt idx="6">
                  <c:v>2.8128450257437572</c:v>
                </c:pt>
                <c:pt idx="7">
                  <c:v>2.7520141942160472</c:v>
                </c:pt>
                <c:pt idx="8">
                  <c:v>2.7354870183127269</c:v>
                </c:pt>
                <c:pt idx="9">
                  <c:v>2.7356861659458707</c:v>
                </c:pt>
                <c:pt idx="10">
                  <c:v>2.6822744097028459</c:v>
                </c:pt>
                <c:pt idx="11">
                  <c:v>2.6724427427564348</c:v>
                </c:pt>
                <c:pt idx="12">
                  <c:v>2.6763476984841481</c:v>
                </c:pt>
              </c:numCache>
            </c:numRef>
          </c:val>
          <c:smooth val="0"/>
        </c:ser>
        <c:ser>
          <c:idx val="1"/>
          <c:order val="1"/>
          <c:tx>
            <c:strRef>
              <c:f>'Bung Imp T'!$O$3</c:f>
              <c:strCache>
                <c:ptCount val="1"/>
                <c:pt idx="0">
                  <c:v>50% T</c:v>
                </c:pt>
              </c:strCache>
            </c:strRef>
          </c:tx>
          <c:spPr>
            <a:ln w="38100">
              <a:solidFill>
                <a:srgbClr val="00B0F0"/>
              </a:solidFill>
            </a:ln>
          </c:spPr>
          <c:marker>
            <c:symbol val="none"/>
          </c:marker>
          <c:cat>
            <c:numRef>
              <c:f>'Bung Imp T'!$M$4:$M$16</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Imp T'!$O$4:$O$16</c:f>
              <c:numCache>
                <c:formatCode>0.0</c:formatCode>
                <c:ptCount val="13"/>
                <c:pt idx="0">
                  <c:v>3.154031072344099</c:v>
                </c:pt>
                <c:pt idx="1">
                  <c:v>3.0730832304273332</c:v>
                </c:pt>
                <c:pt idx="2">
                  <c:v>3.0364342076437816</c:v>
                </c:pt>
                <c:pt idx="3">
                  <c:v>2.9867824826921736</c:v>
                </c:pt>
                <c:pt idx="4">
                  <c:v>2.948363815035139</c:v>
                </c:pt>
                <c:pt idx="5">
                  <c:v>2.9236654554094588</c:v>
                </c:pt>
                <c:pt idx="6">
                  <c:v>2.9066867147173201</c:v>
                </c:pt>
                <c:pt idx="7">
                  <c:v>2.9236801692417691</c:v>
                </c:pt>
                <c:pt idx="8">
                  <c:v>2.9607655661446706</c:v>
                </c:pt>
                <c:pt idx="9">
                  <c:v>3.0001905645642961</c:v>
                </c:pt>
                <c:pt idx="10">
                  <c:v>3.0314613751002719</c:v>
                </c:pt>
                <c:pt idx="11">
                  <c:v>3.0342029503413608</c:v>
                </c:pt>
                <c:pt idx="12">
                  <c:v>3.0527067184448242</c:v>
                </c:pt>
              </c:numCache>
            </c:numRef>
          </c:val>
          <c:smooth val="0"/>
        </c:ser>
        <c:ser>
          <c:idx val="2"/>
          <c:order val="2"/>
          <c:tx>
            <c:strRef>
              <c:f>'Bung Imp T'!$P$3</c:f>
              <c:strCache>
                <c:ptCount val="1"/>
                <c:pt idx="0">
                  <c:v>75% T</c:v>
                </c:pt>
              </c:strCache>
            </c:strRef>
          </c:tx>
          <c:spPr>
            <a:ln w="38100">
              <a:solidFill>
                <a:srgbClr val="00B050"/>
              </a:solidFill>
            </a:ln>
          </c:spPr>
          <c:marker>
            <c:symbol val="none"/>
          </c:marker>
          <c:cat>
            <c:numRef>
              <c:f>'Bung Imp T'!$M$4:$M$16</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Imp T'!$P$4:$P$16</c:f>
              <c:numCache>
                <c:formatCode>0.0</c:formatCode>
                <c:ptCount val="13"/>
                <c:pt idx="0">
                  <c:v>3.1547906058175221</c:v>
                </c:pt>
                <c:pt idx="1">
                  <c:v>3.080563647406442</c:v>
                </c:pt>
                <c:pt idx="2">
                  <c:v>3.0567226069314137</c:v>
                </c:pt>
                <c:pt idx="3">
                  <c:v>3.0188153811863492</c:v>
                </c:pt>
                <c:pt idx="4">
                  <c:v>2.9953691278185164</c:v>
                </c:pt>
                <c:pt idx="5">
                  <c:v>2.9914479936872209</c:v>
                </c:pt>
                <c:pt idx="6">
                  <c:v>2.9950884410313199</c:v>
                </c:pt>
                <c:pt idx="7">
                  <c:v>3.0189333983830045</c:v>
                </c:pt>
                <c:pt idx="8">
                  <c:v>3.0429493699754988</c:v>
                </c:pt>
                <c:pt idx="9">
                  <c:v>3.065192767551967</c:v>
                </c:pt>
                <c:pt idx="10">
                  <c:v>3.1008938380650113</c:v>
                </c:pt>
                <c:pt idx="11">
                  <c:v>3.1478005477360318</c:v>
                </c:pt>
                <c:pt idx="12">
                  <c:v>3.1865621975490024</c:v>
                </c:pt>
              </c:numCache>
            </c:numRef>
          </c:val>
          <c:smooth val="0"/>
        </c:ser>
        <c:dLbls>
          <c:showLegendKey val="0"/>
          <c:showVal val="0"/>
          <c:showCatName val="0"/>
          <c:showSerName val="0"/>
          <c:showPercent val="0"/>
          <c:showBubbleSize val="0"/>
        </c:dLbls>
        <c:marker val="1"/>
        <c:smooth val="0"/>
        <c:axId val="47144960"/>
        <c:axId val="47146496"/>
      </c:lineChart>
      <c:dateAx>
        <c:axId val="47144960"/>
        <c:scaling>
          <c:orientation val="minMax"/>
        </c:scaling>
        <c:delete val="0"/>
        <c:axPos val="b"/>
        <c:numFmt formatCode="d/m" sourceLinked="0"/>
        <c:majorTickMark val="out"/>
        <c:minorTickMark val="none"/>
        <c:tickLblPos val="nextTo"/>
        <c:crossAx val="47146496"/>
        <c:crosses val="autoZero"/>
        <c:auto val="1"/>
        <c:lblOffset val="100"/>
        <c:baseTimeUnit val="days"/>
      </c:dateAx>
      <c:valAx>
        <c:axId val="47146496"/>
        <c:scaling>
          <c:orientation val="minMax"/>
        </c:scaling>
        <c:delete val="0"/>
        <c:axPos val="l"/>
        <c:majorGridlines/>
        <c:numFmt formatCode="0.0" sourceLinked="1"/>
        <c:majorTickMark val="out"/>
        <c:minorTickMark val="none"/>
        <c:tickLblPos val="nextTo"/>
        <c:txPr>
          <a:bodyPr/>
          <a:lstStyle/>
          <a:p>
            <a:pPr>
              <a:defRPr sz="1200" b="1"/>
            </a:pPr>
            <a:endParaRPr lang="en-US"/>
          </a:p>
        </c:txPr>
        <c:crossAx val="47144960"/>
        <c:crosses val="autoZero"/>
        <c:crossBetween val="between"/>
      </c:valAx>
    </c:plotArea>
    <c:legend>
      <c:legendPos val="b"/>
      <c:layout>
        <c:manualLayout>
          <c:xMode val="edge"/>
          <c:yMode val="edge"/>
          <c:x val="0.19287559747357713"/>
          <c:y val="0.94979077643366161"/>
          <c:w val="0.55150495034192282"/>
          <c:h val="3.7700133134807613E-2"/>
        </c:manualLayout>
      </c:layout>
      <c:overlay val="0"/>
      <c:txPr>
        <a:bodyPr/>
        <a:lstStyle/>
        <a:p>
          <a:pPr>
            <a:defRPr sz="1200" b="1"/>
          </a:pPr>
          <a:endParaRPr lang="en-US"/>
        </a:p>
      </c:txPr>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7429254746494209E-2"/>
          <c:y val="1.2722828433392376E-2"/>
          <c:w val="0.86378322030417776"/>
          <c:h val="0.83094144859207064"/>
        </c:manualLayout>
      </c:layout>
      <c:lineChart>
        <c:grouping val="standard"/>
        <c:varyColors val="0"/>
        <c:ser>
          <c:idx val="0"/>
          <c:order val="0"/>
          <c:tx>
            <c:strRef>
              <c:f>'Buk T'!$O$1</c:f>
              <c:strCache>
                <c:ptCount val="1"/>
                <c:pt idx="0">
                  <c:v>25% T</c:v>
                </c:pt>
              </c:strCache>
            </c:strRef>
          </c:tx>
          <c:spPr>
            <a:ln w="38100">
              <a:solidFill>
                <a:srgbClr val="FF0000"/>
              </a:solidFill>
            </a:ln>
          </c:spPr>
          <c:marker>
            <c:symbol val="none"/>
          </c:marker>
          <c:cat>
            <c:numRef>
              <c:f>'Buk T'!$N$2:$N$14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'Buk T'!$O$2:$O$14</c:f>
              <c:numCache>
                <c:formatCode>0.0</c:formatCode>
                <c:ptCount val="13"/>
                <c:pt idx="0">
                  <c:v>3.3989801747458324</c:v>
                </c:pt>
                <c:pt idx="1">
                  <c:v>3.2987295218876431</c:v>
                </c:pt>
                <c:pt idx="2">
                  <c:v>3.2318727970123291</c:v>
                </c:pt>
                <c:pt idx="3">
                  <c:v>3.1252347401210239</c:v>
                </c:pt>
                <c:pt idx="4">
                  <c:v>3.0175746168409074</c:v>
                </c:pt>
                <c:pt idx="5">
                  <c:v>2.9521615164620534</c:v>
                </c:pt>
                <c:pt idx="6">
                  <c:v>2.9010608536856517</c:v>
                </c:pt>
                <c:pt idx="7">
                  <c:v>2.8630691596439908</c:v>
                </c:pt>
                <c:pt idx="8">
                  <c:v>2.8252452441624234</c:v>
                </c:pt>
                <c:pt idx="9">
                  <c:v>2.8039075987679616</c:v>
                </c:pt>
                <c:pt idx="10">
                  <c:v>2.7625977993011475</c:v>
                </c:pt>
                <c:pt idx="11">
                  <c:v>2.7416842664991106</c:v>
                </c:pt>
                <c:pt idx="12">
                  <c:v>2.7479541982923235</c:v>
                </c:pt>
              </c:numCache>
            </c:numRef>
          </c:val>
          <c:smooth val="0"/>
        </c:ser>
        <c:ser>
          <c:idx val="1"/>
          <c:order val="1"/>
          <c:tx>
            <c:strRef>
              <c:f>'Buk T'!$P$1</c:f>
              <c:strCache>
                <c:ptCount val="1"/>
                <c:pt idx="0">
                  <c:v>50% T</c:v>
                </c:pt>
              </c:strCache>
            </c:strRef>
          </c:tx>
          <c:spPr>
            <a:ln w="38100">
              <a:solidFill>
                <a:srgbClr val="00B0F0"/>
              </a:solidFill>
            </a:ln>
          </c:spPr>
          <c:marker>
            <c:symbol val="none"/>
          </c:marker>
          <c:cat>
            <c:numRef>
              <c:f>'Buk T'!$N$2:$N$14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'Buk T'!$P$2:$P$14</c:f>
              <c:numCache>
                <c:formatCode>0.0</c:formatCode>
                <c:ptCount val="13"/>
                <c:pt idx="0">
                  <c:v>3.3997952938079834</c:v>
                </c:pt>
                <c:pt idx="1">
                  <c:v>3.3047836848667691</c:v>
                </c:pt>
                <c:pt idx="2">
                  <c:v>3.2498404979705811</c:v>
                </c:pt>
                <c:pt idx="3">
                  <c:v>3.1556718008858815</c:v>
                </c:pt>
                <c:pt idx="4">
                  <c:v>3.0836267130715505</c:v>
                </c:pt>
                <c:pt idx="5">
                  <c:v>3.0338798931666782</c:v>
                </c:pt>
                <c:pt idx="6">
                  <c:v>2.9998371260506764</c:v>
                </c:pt>
                <c:pt idx="7">
                  <c:v>3.0158899511609758</c:v>
                </c:pt>
                <c:pt idx="8">
                  <c:v>3.0270520278385709</c:v>
                </c:pt>
                <c:pt idx="9">
                  <c:v>3.0481310912540982</c:v>
                </c:pt>
                <c:pt idx="10">
                  <c:v>3.0449965681348528</c:v>
                </c:pt>
                <c:pt idx="11">
                  <c:v>3.0698973451341902</c:v>
                </c:pt>
                <c:pt idx="12">
                  <c:v>3.1207618032182967</c:v>
                </c:pt>
              </c:numCache>
            </c:numRef>
          </c:val>
          <c:smooth val="0"/>
        </c:ser>
        <c:ser>
          <c:idx val="2"/>
          <c:order val="2"/>
          <c:tx>
            <c:strRef>
              <c:f>'Buk T'!$Q$1</c:f>
              <c:strCache>
                <c:ptCount val="1"/>
                <c:pt idx="0">
                  <c:v>75% T</c:v>
                </c:pt>
              </c:strCache>
            </c:strRef>
          </c:tx>
          <c:spPr>
            <a:ln w="38100">
              <a:solidFill>
                <a:srgbClr val="00B050"/>
              </a:solidFill>
            </a:ln>
          </c:spPr>
          <c:marker>
            <c:symbol val="none"/>
          </c:marker>
          <c:cat>
            <c:numRef>
              <c:f>'Buk T'!$N$2:$N$14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'Buk T'!$Q$2:$Q$14</c:f>
              <c:numCache>
                <c:formatCode>0.0</c:formatCode>
                <c:ptCount val="13"/>
                <c:pt idx="0">
                  <c:v>3.4006606170109341</c:v>
                </c:pt>
                <c:pt idx="1">
                  <c:v>3.3177313123430525</c:v>
                </c:pt>
                <c:pt idx="2">
                  <c:v>3.2794406754629954</c:v>
                </c:pt>
                <c:pt idx="3">
                  <c:v>3.2268221037728444</c:v>
                </c:pt>
                <c:pt idx="4">
                  <c:v>3.1812801361083984</c:v>
                </c:pt>
                <c:pt idx="5">
                  <c:v>3.1532309055328369</c:v>
                </c:pt>
                <c:pt idx="6">
                  <c:v>3.152725969042097</c:v>
                </c:pt>
                <c:pt idx="7">
                  <c:v>3.1855760642460416</c:v>
                </c:pt>
                <c:pt idx="8">
                  <c:v>3.2089618274143765</c:v>
                </c:pt>
                <c:pt idx="9">
                  <c:v>3.2520865031651089</c:v>
                </c:pt>
                <c:pt idx="10">
                  <c:v>3.2699365615844727</c:v>
                </c:pt>
                <c:pt idx="11">
                  <c:v>3.2769461018698558</c:v>
                </c:pt>
                <c:pt idx="12">
                  <c:v>3.3078988279615129</c:v>
                </c:pt>
              </c:numCache>
            </c:numRef>
          </c:val>
          <c:smooth val="0"/>
        </c:ser>
        <c:dLbls>
          <c:showLegendKey val="0"/>
          <c:showVal val="0"/>
          <c:showCatName val="0"/>
          <c:showSerName val="0"/>
          <c:showPercent val="0"/>
          <c:showBubbleSize val="0"/>
        </c:dLbls>
        <c:marker val="1"/>
        <c:smooth val="0"/>
        <c:axId val="150102784"/>
        <c:axId val="150104320"/>
      </c:lineChart>
      <c:dateAx>
        <c:axId val="150102784"/>
        <c:scaling>
          <c:orientation val="minMax"/>
        </c:scaling>
        <c:delete val="0"/>
        <c:axPos val="b"/>
        <c:numFmt formatCode="d/m" sourceLinked="0"/>
        <c:majorTickMark val="out"/>
        <c:minorTickMark val="none"/>
        <c:tickLblPos val="nextTo"/>
        <c:crossAx val="150104320"/>
        <c:crosses val="autoZero"/>
        <c:auto val="1"/>
        <c:lblOffset val="100"/>
        <c:baseTimeUnit val="days"/>
      </c:dateAx>
      <c:valAx>
        <c:axId val="150104320"/>
        <c:scaling>
          <c:orientation val="minMax"/>
          <c:min val="2.5"/>
        </c:scaling>
        <c:delete val="0"/>
        <c:axPos val="l"/>
        <c:majorGridlines/>
        <c:numFmt formatCode="0.0" sourceLinked="1"/>
        <c:majorTickMark val="out"/>
        <c:minorTickMark val="none"/>
        <c:tickLblPos val="nextTo"/>
        <c:txPr>
          <a:bodyPr/>
          <a:lstStyle/>
          <a:p>
            <a:pPr>
              <a:defRPr sz="1100" b="1"/>
            </a:pPr>
            <a:endParaRPr lang="en-US"/>
          </a:p>
        </c:txPr>
        <c:crossAx val="150102784"/>
        <c:crosses val="autoZero"/>
        <c:crossBetween val="between"/>
      </c:valAx>
    </c:plotArea>
    <c:legend>
      <c:legendPos val="b"/>
      <c:layout>
        <c:manualLayout>
          <c:xMode val="edge"/>
          <c:yMode val="edge"/>
          <c:x val="0.17514363853353371"/>
          <c:y val="0.94979077643366161"/>
          <c:w val="0.58424087453892615"/>
          <c:h val="3.7700133134807613E-2"/>
        </c:manualLayout>
      </c:layout>
      <c:overlay val="0"/>
      <c:txPr>
        <a:bodyPr/>
        <a:lstStyle/>
        <a:p>
          <a:pPr>
            <a:defRPr sz="1200" b="1"/>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6294779938587509E-2"/>
          <c:y val="2.5078369905956112E-2"/>
          <c:w val="0.92630501535312182"/>
          <c:h val="0.86833855799373039"/>
        </c:manualLayout>
      </c:layout>
      <c:lineChart>
        <c:grouping val="standard"/>
        <c:varyColors val="0"/>
        <c:ser>
          <c:idx val="0"/>
          <c:order val="0"/>
          <c:tx>
            <c:strRef>
              <c:f>'Bung Imp T'!$B$1</c:f>
              <c:strCache>
                <c:ptCount val="1"/>
                <c:pt idx="0">
                  <c:v>25% T</c:v>
                </c:pt>
              </c:strCache>
            </c:strRef>
          </c:tx>
          <c:spPr>
            <a:ln w="25400">
              <a:solidFill>
                <a:srgbClr val="FF0000"/>
              </a:solidFill>
              <a:prstDash val="solid"/>
            </a:ln>
          </c:spPr>
          <c:marker>
            <c:symbol val="none"/>
          </c:marker>
          <c:cat>
            <c:numRef>
              <c:f>'Bung Imp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Imp T'!$B$2:$B$14</c:f>
              <c:numCache>
                <c:formatCode>0</c:formatCode>
                <c:ptCount val="13"/>
                <c:pt idx="0">
                  <c:v>918.92170933314731</c:v>
                </c:pt>
                <c:pt idx="1">
                  <c:v>1090.5207868303571</c:v>
                </c:pt>
                <c:pt idx="2">
                  <c:v>1172.3510219029017</c:v>
                </c:pt>
                <c:pt idx="3">
                  <c:v>1243.0315813337054</c:v>
                </c:pt>
                <c:pt idx="4">
                  <c:v>1282.3699079241071</c:v>
                </c:pt>
                <c:pt idx="5">
                  <c:v>1177.9536830357142</c:v>
                </c:pt>
                <c:pt idx="6">
                  <c:v>1018.5770002092634</c:v>
                </c:pt>
                <c:pt idx="7">
                  <c:v>960.95572335379461</c:v>
                </c:pt>
                <c:pt idx="8">
                  <c:v>1014.3212367466518</c:v>
                </c:pt>
                <c:pt idx="9">
                  <c:v>966.40619768415183</c:v>
                </c:pt>
                <c:pt idx="10">
                  <c:v>1085.9975760323662</c:v>
                </c:pt>
                <c:pt idx="11">
                  <c:v>1023.877685546875</c:v>
                </c:pt>
                <c:pt idx="12">
                  <c:v>1135.0532052176338</c:v>
                </c:pt>
              </c:numCache>
            </c:numRef>
          </c:val>
          <c:smooth val="0"/>
        </c:ser>
        <c:ser>
          <c:idx val="1"/>
          <c:order val="1"/>
          <c:tx>
            <c:strRef>
              <c:f>'Bung Imp T'!$C$1</c:f>
              <c:strCache>
                <c:ptCount val="1"/>
                <c:pt idx="0">
                  <c:v>50% T</c:v>
                </c:pt>
              </c:strCache>
            </c:strRef>
          </c:tx>
          <c:spPr>
            <a:ln w="25400">
              <a:solidFill>
                <a:srgbClr val="00CCFF"/>
              </a:solidFill>
              <a:prstDash val="solid"/>
            </a:ln>
          </c:spPr>
          <c:marker>
            <c:symbol val="none"/>
          </c:marker>
          <c:cat>
            <c:numRef>
              <c:f>'Bung Imp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Imp T'!$C$2:$C$14</c:f>
              <c:numCache>
                <c:formatCode>0</c:formatCode>
                <c:ptCount val="13"/>
                <c:pt idx="0">
                  <c:v>973.02891322544644</c:v>
                </c:pt>
                <c:pt idx="1">
                  <c:v>1180.7713099888392</c:v>
                </c:pt>
                <c:pt idx="2">
                  <c:v>1331.2758440290179</c:v>
                </c:pt>
                <c:pt idx="3">
                  <c:v>1417.0981619698662</c:v>
                </c:pt>
                <c:pt idx="4">
                  <c:v>1525.9177594866071</c:v>
                </c:pt>
                <c:pt idx="5">
                  <c:v>1643.1335274832588</c:v>
                </c:pt>
                <c:pt idx="6">
                  <c:v>1658.3549281529017</c:v>
                </c:pt>
                <c:pt idx="7">
                  <c:v>1762.5996965680804</c:v>
                </c:pt>
                <c:pt idx="8">
                  <c:v>1694.19287109375</c:v>
                </c:pt>
                <c:pt idx="9">
                  <c:v>1603.9931640625</c:v>
                </c:pt>
                <c:pt idx="10">
                  <c:v>1562.4993373325892</c:v>
                </c:pt>
                <c:pt idx="11">
                  <c:v>1683.7227085658483</c:v>
                </c:pt>
                <c:pt idx="12">
                  <c:v>1767.2513776506696</c:v>
                </c:pt>
              </c:numCache>
            </c:numRef>
          </c:val>
          <c:smooth val="0"/>
        </c:ser>
        <c:ser>
          <c:idx val="2"/>
          <c:order val="2"/>
          <c:tx>
            <c:strRef>
              <c:f>'Bung Imp T'!$D$1</c:f>
              <c:strCache>
                <c:ptCount val="1"/>
                <c:pt idx="0">
                  <c:v>75% T</c:v>
                </c:pt>
              </c:strCache>
            </c:strRef>
          </c:tx>
          <c:spPr>
            <a:ln w="25400">
              <a:solidFill>
                <a:srgbClr val="339966"/>
              </a:solidFill>
              <a:prstDash val="solid"/>
            </a:ln>
          </c:spPr>
          <c:marker>
            <c:symbol val="none"/>
          </c:marker>
          <c:cat>
            <c:numRef>
              <c:f>'Bung Imp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Imp T'!$D$2:$D$14</c:f>
              <c:numCache>
                <c:formatCode>0</c:formatCode>
                <c:ptCount val="13"/>
                <c:pt idx="0">
                  <c:v>1034.058602469308</c:v>
                </c:pt>
                <c:pt idx="1">
                  <c:v>1292.0023193359375</c:v>
                </c:pt>
                <c:pt idx="2">
                  <c:v>1449.1785888671875</c:v>
                </c:pt>
                <c:pt idx="3">
                  <c:v>1602.7119489397321</c:v>
                </c:pt>
                <c:pt idx="4">
                  <c:v>1804.7052525111608</c:v>
                </c:pt>
                <c:pt idx="5">
                  <c:v>1906.7034214564733</c:v>
                </c:pt>
                <c:pt idx="6">
                  <c:v>2053.5117536272323</c:v>
                </c:pt>
                <c:pt idx="7">
                  <c:v>2169.4798060825892</c:v>
                </c:pt>
                <c:pt idx="8">
                  <c:v>2236.6455078125</c:v>
                </c:pt>
                <c:pt idx="9">
                  <c:v>2272.6131068638392</c:v>
                </c:pt>
                <c:pt idx="10">
                  <c:v>2246.7949916294642</c:v>
                </c:pt>
                <c:pt idx="11">
                  <c:v>2414.4971051897323</c:v>
                </c:pt>
                <c:pt idx="12">
                  <c:v>2354.8324148995534</c:v>
                </c:pt>
              </c:numCache>
            </c:numRef>
          </c:val>
          <c:smooth val="0"/>
        </c:ser>
        <c:ser>
          <c:idx val="3"/>
          <c:order val="3"/>
          <c:tx>
            <c:strRef>
              <c:f>'Bung Imp T'!$E$1</c:f>
              <c:strCache>
                <c:ptCount val="1"/>
                <c:pt idx="0">
                  <c:v>25% H</c:v>
                </c:pt>
              </c:strCache>
            </c:strRef>
          </c:tx>
          <c:spPr>
            <a:ln w="25400">
              <a:solidFill>
                <a:srgbClr val="FF0000"/>
              </a:solidFill>
              <a:prstDash val="sysDash"/>
            </a:ln>
          </c:spPr>
          <c:marker>
            <c:symbol val="none"/>
          </c:marker>
          <c:cat>
            <c:numRef>
              <c:f>'Bung Imp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Imp T'!$E$2:$E$14</c:f>
              <c:numCache>
                <c:formatCode>0</c:formatCode>
                <c:ptCount val="13"/>
                <c:pt idx="0">
                  <c:v>501.68</c:v>
                </c:pt>
                <c:pt idx="1">
                  <c:v>553.95000000000005</c:v>
                </c:pt>
                <c:pt idx="2">
                  <c:v>640.36</c:v>
                </c:pt>
                <c:pt idx="3">
                  <c:v>570.22</c:v>
                </c:pt>
                <c:pt idx="4">
                  <c:v>649.03</c:v>
                </c:pt>
                <c:pt idx="5">
                  <c:v>728.36</c:v>
                </c:pt>
                <c:pt idx="6">
                  <c:v>695.89</c:v>
                </c:pt>
                <c:pt idx="7">
                  <c:v>671.56</c:v>
                </c:pt>
                <c:pt idx="8">
                  <c:v>740.28</c:v>
                </c:pt>
                <c:pt idx="9">
                  <c:v>646</c:v>
                </c:pt>
                <c:pt idx="10">
                  <c:v>662.75</c:v>
                </c:pt>
                <c:pt idx="11">
                  <c:v>725.66</c:v>
                </c:pt>
                <c:pt idx="12">
                  <c:v>800.56</c:v>
                </c:pt>
              </c:numCache>
            </c:numRef>
          </c:val>
          <c:smooth val="0"/>
        </c:ser>
        <c:ser>
          <c:idx val="4"/>
          <c:order val="4"/>
          <c:tx>
            <c:strRef>
              <c:f>'Bung Imp T'!$F$1</c:f>
              <c:strCache>
                <c:ptCount val="1"/>
                <c:pt idx="0">
                  <c:v>50% H</c:v>
                </c:pt>
              </c:strCache>
            </c:strRef>
          </c:tx>
          <c:spPr>
            <a:ln w="25400">
              <a:solidFill>
                <a:srgbClr val="00CCFF"/>
              </a:solidFill>
              <a:prstDash val="sysDash"/>
            </a:ln>
          </c:spPr>
          <c:marker>
            <c:symbol val="none"/>
          </c:marker>
          <c:cat>
            <c:numRef>
              <c:f>'Bung Imp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Imp T'!$F$2:$F$14</c:f>
              <c:numCache>
                <c:formatCode>0</c:formatCode>
                <c:ptCount val="13"/>
                <c:pt idx="0">
                  <c:v>815.9</c:v>
                </c:pt>
                <c:pt idx="1">
                  <c:v>918.99</c:v>
                </c:pt>
                <c:pt idx="2">
                  <c:v>902.25</c:v>
                </c:pt>
                <c:pt idx="3">
                  <c:v>978.99</c:v>
                </c:pt>
                <c:pt idx="4">
                  <c:v>1037.71</c:v>
                </c:pt>
                <c:pt idx="5">
                  <c:v>1153.1099999999999</c:v>
                </c:pt>
                <c:pt idx="6">
                  <c:v>1305.51</c:v>
                </c:pt>
                <c:pt idx="7">
                  <c:v>1357.12</c:v>
                </c:pt>
                <c:pt idx="8">
                  <c:v>1336.52</c:v>
                </c:pt>
                <c:pt idx="9">
                  <c:v>1339.67</c:v>
                </c:pt>
                <c:pt idx="10">
                  <c:v>1517.87</c:v>
                </c:pt>
                <c:pt idx="11">
                  <c:v>1628.77</c:v>
                </c:pt>
                <c:pt idx="12">
                  <c:v>1562.43</c:v>
                </c:pt>
              </c:numCache>
            </c:numRef>
          </c:val>
          <c:smooth val="0"/>
        </c:ser>
        <c:ser>
          <c:idx val="5"/>
          <c:order val="5"/>
          <c:tx>
            <c:strRef>
              <c:f>'Bung Imp T'!$G$1</c:f>
              <c:strCache>
                <c:ptCount val="1"/>
                <c:pt idx="0">
                  <c:v>75% H</c:v>
                </c:pt>
              </c:strCache>
            </c:strRef>
          </c:tx>
          <c:spPr>
            <a:ln w="25400">
              <a:solidFill>
                <a:srgbClr val="339966"/>
              </a:solidFill>
              <a:prstDash val="sysDash"/>
            </a:ln>
          </c:spPr>
          <c:marker>
            <c:symbol val="none"/>
          </c:marker>
          <c:cat>
            <c:numRef>
              <c:f>'Bung Imp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'Bung Imp T'!$G$2:$G$14</c:f>
              <c:numCache>
                <c:formatCode>0</c:formatCode>
                <c:ptCount val="13"/>
                <c:pt idx="0">
                  <c:v>1394.91</c:v>
                </c:pt>
                <c:pt idx="1">
                  <c:v>1489.92</c:v>
                </c:pt>
                <c:pt idx="2">
                  <c:v>1553.46</c:v>
                </c:pt>
                <c:pt idx="3">
                  <c:v>1698.4</c:v>
                </c:pt>
                <c:pt idx="4">
                  <c:v>1793.67</c:v>
                </c:pt>
                <c:pt idx="5">
                  <c:v>1950.47</c:v>
                </c:pt>
                <c:pt idx="6">
                  <c:v>1855.26</c:v>
                </c:pt>
                <c:pt idx="7">
                  <c:v>2059.64</c:v>
                </c:pt>
                <c:pt idx="8">
                  <c:v>2108.1799999999998</c:v>
                </c:pt>
                <c:pt idx="9">
                  <c:v>2055.0100000000002</c:v>
                </c:pt>
                <c:pt idx="10">
                  <c:v>2355.0100000000002</c:v>
                </c:pt>
                <c:pt idx="11">
                  <c:v>2565.42</c:v>
                </c:pt>
                <c:pt idx="12">
                  <c:v>2729.86</c:v>
                </c:pt>
              </c:numCache>
            </c:numRef>
          </c:val>
          <c:smooth val="0"/>
        </c:ser>
        <c:dLbls>
          <c:showLegendKey val="0"/>
          <c:showVal val="0"/>
          <c:showCatName val="0"/>
          <c:showSerName val="0"/>
          <c:showPercent val="0"/>
          <c:showBubbleSize val="0"/>
        </c:dLbls>
        <c:marker val="1"/>
        <c:smooth val="0"/>
        <c:axId val="44081536"/>
        <c:axId val="44083072"/>
      </c:lineChart>
      <c:catAx>
        <c:axId val="44081536"/>
        <c:scaling>
          <c:orientation val="minMax"/>
        </c:scaling>
        <c:delete val="0"/>
        <c:axPos val="b"/>
        <c:numFmt formatCode="d/m" sourceLinked="0"/>
        <c:majorTickMark val="out"/>
        <c:minorTickMark val="none"/>
        <c:tickLblPos val="nextTo"/>
        <c:spPr>
          <a:ln w="3175">
            <a:solidFill>
              <a:srgbClr val="808080"/>
            </a:solidFill>
            <a:prstDash val="solid"/>
          </a:ln>
        </c:spPr>
        <c:txPr>
          <a:bodyPr rot="0" vert="horz"/>
          <a:lstStyle/>
          <a:p>
            <a:pPr>
              <a:defRPr sz="1000" b="0" i="0" u="none" strike="noStrike" baseline="0">
                <a:solidFill>
                  <a:srgbClr val="000000"/>
                </a:solidFill>
                <a:latin typeface="Calibri"/>
                <a:ea typeface="Calibri"/>
                <a:cs typeface="Calibri"/>
              </a:defRPr>
            </a:pPr>
            <a:endParaRPr lang="en-US"/>
          </a:p>
        </c:txPr>
        <c:crossAx val="44083072"/>
        <c:crosses val="autoZero"/>
        <c:auto val="0"/>
        <c:lblAlgn val="ctr"/>
        <c:lblOffset val="100"/>
        <c:tickLblSkip val="1"/>
        <c:tickMarkSkip val="1"/>
        <c:noMultiLvlLbl val="0"/>
      </c:catAx>
      <c:valAx>
        <c:axId val="44083072"/>
        <c:scaling>
          <c:orientation val="minMax"/>
        </c:scaling>
        <c:delete val="0"/>
        <c:axPos val="l"/>
        <c:majorGridlines>
          <c:spPr>
            <a:ln w="3175">
              <a:solidFill>
                <a:srgbClr val="808080"/>
              </a:solidFill>
              <a:prstDash val="solid"/>
            </a:ln>
          </c:spPr>
        </c:majorGridlines>
        <c:numFmt formatCode="0" sourceLinked="1"/>
        <c:majorTickMark val="out"/>
        <c:minorTickMark val="none"/>
        <c:tickLblPos val="nextTo"/>
        <c:spPr>
          <a:ln w="3175">
            <a:solidFill>
              <a:srgbClr val="808080"/>
            </a:solidFill>
            <a:prstDash val="solid"/>
          </a:ln>
        </c:spPr>
        <c:txPr>
          <a:bodyPr rot="0" vert="horz"/>
          <a:lstStyle/>
          <a:p>
            <a:pPr>
              <a:defRPr sz="1200" b="1" i="0" u="none" strike="noStrike" baseline="0">
                <a:solidFill>
                  <a:srgbClr val="000000"/>
                </a:solidFill>
                <a:latin typeface="Calibri"/>
                <a:ea typeface="Calibri"/>
                <a:cs typeface="Calibri"/>
              </a:defRPr>
            </a:pPr>
            <a:endParaRPr lang="en-US"/>
          </a:p>
        </c:txPr>
        <c:crossAx val="44081536"/>
        <c:crosses val="autoZero"/>
        <c:crossBetween val="between"/>
      </c:valAx>
      <c:spPr>
        <a:solidFill>
          <a:srgbClr val="FFFFFF"/>
        </a:solidFill>
        <a:ln w="25400">
          <a:noFill/>
        </a:ln>
      </c:spPr>
    </c:plotArea>
    <c:legend>
      <c:legendPos val="r"/>
      <c:layout>
        <c:manualLayout>
          <c:xMode val="edge"/>
          <c:yMode val="edge"/>
          <c:x val="5.8341862845445243E-2"/>
          <c:y val="0.9561128526645768"/>
          <c:w val="0.91299897645854655"/>
          <c:h val="3.7617554858934171E-2"/>
        </c:manualLayout>
      </c:layout>
      <c:overlay val="0"/>
      <c:spPr>
        <a:noFill/>
        <a:ln w="25400">
          <a:noFill/>
        </a:ln>
      </c:spPr>
      <c:txPr>
        <a:bodyPr/>
        <a:lstStyle/>
        <a:p>
          <a:pPr>
            <a:defRPr sz="1100" b="1" i="0" u="none" strike="noStrike" baseline="0">
              <a:solidFill>
                <a:srgbClr val="000000"/>
              </a:solidFill>
              <a:latin typeface="Calibri"/>
              <a:ea typeface="Calibri"/>
              <a:cs typeface="Calibri"/>
            </a:defRPr>
          </a:pPr>
          <a:endParaRPr lang="en-US"/>
        </a:p>
      </c:txPr>
    </c:legend>
    <c:plotVisOnly val="1"/>
    <c:dispBlanksAs val="gap"/>
    <c:showDLblsOverMax val="0"/>
  </c:chart>
  <c:spPr>
    <a:solidFill>
      <a:srgbClr val="FFFFFF"/>
    </a:solidFill>
    <a:ln w="3175">
      <a:solidFill>
        <a:srgbClr val="808080"/>
      </a:solidFill>
      <a:prstDash val="solid"/>
    </a:ln>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6294779938587509E-2"/>
          <c:y val="2.5078369905956112E-2"/>
          <c:w val="0.92630501535312182"/>
          <c:h val="0.86833855799373039"/>
        </c:manualLayout>
      </c:layout>
      <c:lineChart>
        <c:grouping val="standard"/>
        <c:varyColors val="0"/>
        <c:ser>
          <c:idx val="0"/>
          <c:order val="0"/>
          <c:tx>
            <c:strRef>
              <c:f>'Buk T'!$B$1</c:f>
              <c:strCache>
                <c:ptCount val="1"/>
                <c:pt idx="0">
                  <c:v>25% T</c:v>
                </c:pt>
              </c:strCache>
            </c:strRef>
          </c:tx>
          <c:spPr>
            <a:ln w="25400">
              <a:solidFill>
                <a:srgbClr val="FF0000"/>
              </a:solidFill>
              <a:prstDash val="solid"/>
            </a:ln>
          </c:spPr>
          <c:marker>
            <c:symbol val="none"/>
          </c:marker>
          <c:cat>
            <c:numRef>
              <c:f>'Buk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'Buk T'!$B$2:$B$14</c:f>
              <c:numCache>
                <c:formatCode>0</c:formatCode>
                <c:ptCount val="13"/>
                <c:pt idx="0">
                  <c:v>681.93639264787942</c:v>
                </c:pt>
                <c:pt idx="1">
                  <c:v>860.81272670200894</c:v>
                </c:pt>
                <c:pt idx="2">
                  <c:v>1077.3505249023437</c:v>
                </c:pt>
                <c:pt idx="3">
                  <c:v>1237.06494140625</c:v>
                </c:pt>
                <c:pt idx="4">
                  <c:v>1391.4703369140625</c:v>
                </c:pt>
                <c:pt idx="5">
                  <c:v>1424.0816127232142</c:v>
                </c:pt>
                <c:pt idx="6">
                  <c:v>1388.5831996372767</c:v>
                </c:pt>
                <c:pt idx="7">
                  <c:v>1433.3969029017858</c:v>
                </c:pt>
                <c:pt idx="8">
                  <c:v>1423.9429931640625</c:v>
                </c:pt>
                <c:pt idx="9">
                  <c:v>1256.8316650390625</c:v>
                </c:pt>
                <c:pt idx="10">
                  <c:v>1064.6645159040179</c:v>
                </c:pt>
                <c:pt idx="11">
                  <c:v>907.62834821428567</c:v>
                </c:pt>
                <c:pt idx="12">
                  <c:v>1035.8797084263392</c:v>
                </c:pt>
              </c:numCache>
            </c:numRef>
          </c:val>
          <c:smooth val="0"/>
        </c:ser>
        <c:ser>
          <c:idx val="1"/>
          <c:order val="1"/>
          <c:tx>
            <c:strRef>
              <c:f>'Buk T'!$C$1</c:f>
              <c:strCache>
                <c:ptCount val="1"/>
                <c:pt idx="0">
                  <c:v>50% T</c:v>
                </c:pt>
              </c:strCache>
            </c:strRef>
          </c:tx>
          <c:spPr>
            <a:ln w="25400">
              <a:solidFill>
                <a:srgbClr val="00CCFF"/>
              </a:solidFill>
              <a:prstDash val="solid"/>
            </a:ln>
          </c:spPr>
          <c:marker>
            <c:symbol val="none"/>
          </c:marker>
          <c:cat>
            <c:numRef>
              <c:f>'Buk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'Buk T'!$C$2:$C$14</c:f>
              <c:numCache>
                <c:formatCode>0</c:formatCode>
                <c:ptCount val="13"/>
                <c:pt idx="0">
                  <c:v>702.46573311941961</c:v>
                </c:pt>
                <c:pt idx="1">
                  <c:v>898.56864711216519</c:v>
                </c:pt>
                <c:pt idx="2">
                  <c:v>1132.5469796316963</c:v>
                </c:pt>
                <c:pt idx="3">
                  <c:v>1336.1135079520088</c:v>
                </c:pt>
                <c:pt idx="4">
                  <c:v>1481.7267892020088</c:v>
                </c:pt>
                <c:pt idx="5">
                  <c:v>1666.23779296875</c:v>
                </c:pt>
                <c:pt idx="6">
                  <c:v>1802.2777622767858</c:v>
                </c:pt>
                <c:pt idx="7">
                  <c:v>1833.1568952287946</c:v>
                </c:pt>
                <c:pt idx="8">
                  <c:v>1828.9676688058037</c:v>
                </c:pt>
                <c:pt idx="9">
                  <c:v>1574.3608747209821</c:v>
                </c:pt>
                <c:pt idx="10">
                  <c:v>1371.7232840401787</c:v>
                </c:pt>
                <c:pt idx="11">
                  <c:v>1365.7929861886162</c:v>
                </c:pt>
                <c:pt idx="12">
                  <c:v>1472.7335379464287</c:v>
                </c:pt>
              </c:numCache>
            </c:numRef>
          </c:val>
          <c:smooth val="0"/>
        </c:ser>
        <c:ser>
          <c:idx val="2"/>
          <c:order val="2"/>
          <c:tx>
            <c:strRef>
              <c:f>'Buk T'!$D$1</c:f>
              <c:strCache>
                <c:ptCount val="1"/>
                <c:pt idx="0">
                  <c:v>75% T</c:v>
                </c:pt>
              </c:strCache>
            </c:strRef>
          </c:tx>
          <c:spPr>
            <a:ln w="25400">
              <a:solidFill>
                <a:srgbClr val="339966"/>
              </a:solidFill>
              <a:prstDash val="solid"/>
            </a:ln>
          </c:spPr>
          <c:marker>
            <c:symbol val="none"/>
          </c:marker>
          <c:cat>
            <c:numRef>
              <c:f>'Buk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'Buk T'!$D$2:$D$14</c:f>
              <c:numCache>
                <c:formatCode>0</c:formatCode>
                <c:ptCount val="13"/>
                <c:pt idx="0">
                  <c:v>726.91659981863836</c:v>
                </c:pt>
                <c:pt idx="1">
                  <c:v>972.28594098772317</c:v>
                </c:pt>
                <c:pt idx="2">
                  <c:v>1219.6248081752233</c:v>
                </c:pt>
                <c:pt idx="3">
                  <c:v>1421.1364571707588</c:v>
                </c:pt>
                <c:pt idx="4">
                  <c:v>1606.9839564732142</c:v>
                </c:pt>
                <c:pt idx="5">
                  <c:v>1781.4231654575892</c:v>
                </c:pt>
                <c:pt idx="6">
                  <c:v>1968.6192626953125</c:v>
                </c:pt>
                <c:pt idx="7">
                  <c:v>2135.2908761160716</c:v>
                </c:pt>
                <c:pt idx="8">
                  <c:v>2218.3024204799108</c:v>
                </c:pt>
                <c:pt idx="9">
                  <c:v>2257.0853097098216</c:v>
                </c:pt>
                <c:pt idx="10">
                  <c:v>2263.7430419921875</c:v>
                </c:pt>
                <c:pt idx="11">
                  <c:v>2178.5911167689733</c:v>
                </c:pt>
                <c:pt idx="12">
                  <c:v>2012.7202497209821</c:v>
                </c:pt>
              </c:numCache>
            </c:numRef>
          </c:val>
          <c:smooth val="0"/>
        </c:ser>
        <c:ser>
          <c:idx val="3"/>
          <c:order val="3"/>
          <c:tx>
            <c:strRef>
              <c:f>'Buk T'!$E$1</c:f>
              <c:strCache>
                <c:ptCount val="1"/>
                <c:pt idx="0">
                  <c:v>25% H</c:v>
                </c:pt>
              </c:strCache>
            </c:strRef>
          </c:tx>
          <c:spPr>
            <a:ln w="25400">
              <a:solidFill>
                <a:srgbClr val="FF0000"/>
              </a:solidFill>
              <a:prstDash val="sysDash"/>
            </a:ln>
          </c:spPr>
          <c:marker>
            <c:symbol val="none"/>
          </c:marker>
          <c:cat>
            <c:numRef>
              <c:f>'Buk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'Buk T'!$E$2:$E$14</c:f>
              <c:numCache>
                <c:formatCode>0</c:formatCode>
                <c:ptCount val="13"/>
                <c:pt idx="0">
                  <c:v>807.78</c:v>
                </c:pt>
                <c:pt idx="1">
                  <c:v>821.65</c:v>
                </c:pt>
                <c:pt idx="2">
                  <c:v>836.17</c:v>
                </c:pt>
                <c:pt idx="3">
                  <c:v>727.2</c:v>
                </c:pt>
                <c:pt idx="4">
                  <c:v>829.01</c:v>
                </c:pt>
                <c:pt idx="5">
                  <c:v>898.51</c:v>
                </c:pt>
                <c:pt idx="6">
                  <c:v>854.95</c:v>
                </c:pt>
                <c:pt idx="7">
                  <c:v>947.18</c:v>
                </c:pt>
                <c:pt idx="8">
                  <c:v>877.47</c:v>
                </c:pt>
                <c:pt idx="9">
                  <c:v>748.99</c:v>
                </c:pt>
                <c:pt idx="10">
                  <c:v>743.03</c:v>
                </c:pt>
                <c:pt idx="11">
                  <c:v>707.13</c:v>
                </c:pt>
                <c:pt idx="12">
                  <c:v>548.03</c:v>
                </c:pt>
              </c:numCache>
            </c:numRef>
          </c:val>
          <c:smooth val="0"/>
        </c:ser>
        <c:ser>
          <c:idx val="4"/>
          <c:order val="4"/>
          <c:tx>
            <c:strRef>
              <c:f>'Buk T'!$F$1</c:f>
              <c:strCache>
                <c:ptCount val="1"/>
                <c:pt idx="0">
                  <c:v>50% H</c:v>
                </c:pt>
              </c:strCache>
            </c:strRef>
          </c:tx>
          <c:spPr>
            <a:ln w="25400">
              <a:solidFill>
                <a:srgbClr val="00CCFF"/>
              </a:solidFill>
              <a:prstDash val="sysDash"/>
            </a:ln>
          </c:spPr>
          <c:marker>
            <c:symbol val="none"/>
          </c:marker>
          <c:cat>
            <c:numRef>
              <c:f>'Buk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'Buk T'!$F$2:$F$14</c:f>
              <c:numCache>
                <c:formatCode>0</c:formatCode>
                <c:ptCount val="13"/>
                <c:pt idx="0">
                  <c:v>1470.9</c:v>
                </c:pt>
                <c:pt idx="1">
                  <c:v>1493.93</c:v>
                </c:pt>
                <c:pt idx="2">
                  <c:v>1579.56</c:v>
                </c:pt>
                <c:pt idx="3">
                  <c:v>1660.23</c:v>
                </c:pt>
                <c:pt idx="4">
                  <c:v>1829.78</c:v>
                </c:pt>
                <c:pt idx="5">
                  <c:v>1896.31</c:v>
                </c:pt>
                <c:pt idx="6">
                  <c:v>1758.17</c:v>
                </c:pt>
                <c:pt idx="7">
                  <c:v>1776.99</c:v>
                </c:pt>
                <c:pt idx="8">
                  <c:v>1653.29</c:v>
                </c:pt>
                <c:pt idx="9">
                  <c:v>1437.95</c:v>
                </c:pt>
                <c:pt idx="10">
                  <c:v>1437.22</c:v>
                </c:pt>
                <c:pt idx="11">
                  <c:v>1456.15</c:v>
                </c:pt>
                <c:pt idx="12">
                  <c:v>1615.94</c:v>
                </c:pt>
              </c:numCache>
            </c:numRef>
          </c:val>
          <c:smooth val="0"/>
        </c:ser>
        <c:ser>
          <c:idx val="5"/>
          <c:order val="5"/>
          <c:tx>
            <c:strRef>
              <c:f>'Buk T'!$G$1</c:f>
              <c:strCache>
                <c:ptCount val="1"/>
                <c:pt idx="0">
                  <c:v>75% H</c:v>
                </c:pt>
              </c:strCache>
            </c:strRef>
          </c:tx>
          <c:spPr>
            <a:ln w="25400">
              <a:solidFill>
                <a:srgbClr val="339966"/>
              </a:solidFill>
              <a:prstDash val="sysDash"/>
            </a:ln>
          </c:spPr>
          <c:marker>
            <c:symbol val="none"/>
          </c:marker>
          <c:cat>
            <c:numRef>
              <c:f>'Buk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'Buk T'!$G$2:$G$14</c:f>
              <c:numCache>
                <c:formatCode>0</c:formatCode>
                <c:ptCount val="13"/>
                <c:pt idx="0">
                  <c:v>2198.69</c:v>
                </c:pt>
                <c:pt idx="1">
                  <c:v>2301.6999999999998</c:v>
                </c:pt>
                <c:pt idx="2">
                  <c:v>2404.9899999999998</c:v>
                </c:pt>
                <c:pt idx="3">
                  <c:v>2443.4499999999998</c:v>
                </c:pt>
                <c:pt idx="4">
                  <c:v>2534.73</c:v>
                </c:pt>
                <c:pt idx="5">
                  <c:v>2572.4899999999998</c:v>
                </c:pt>
                <c:pt idx="6">
                  <c:v>2563.8200000000002</c:v>
                </c:pt>
                <c:pt idx="7">
                  <c:v>2559.81</c:v>
                </c:pt>
                <c:pt idx="8">
                  <c:v>2586.81</c:v>
                </c:pt>
                <c:pt idx="9">
                  <c:v>2749.53</c:v>
                </c:pt>
                <c:pt idx="10">
                  <c:v>2664.03</c:v>
                </c:pt>
                <c:pt idx="11">
                  <c:v>2692.45</c:v>
                </c:pt>
                <c:pt idx="12">
                  <c:v>2382.44</c:v>
                </c:pt>
              </c:numCache>
            </c:numRef>
          </c:val>
          <c:smooth val="0"/>
        </c:ser>
        <c:dLbls>
          <c:showLegendKey val="0"/>
          <c:showVal val="0"/>
          <c:showCatName val="0"/>
          <c:showSerName val="0"/>
          <c:showPercent val="0"/>
          <c:showBubbleSize val="0"/>
        </c:dLbls>
        <c:marker val="1"/>
        <c:smooth val="0"/>
        <c:axId val="47345024"/>
        <c:axId val="47355008"/>
      </c:lineChart>
      <c:catAx>
        <c:axId val="47345024"/>
        <c:scaling>
          <c:orientation val="minMax"/>
        </c:scaling>
        <c:delete val="0"/>
        <c:axPos val="b"/>
        <c:numFmt formatCode="d/m" sourceLinked="0"/>
        <c:majorTickMark val="out"/>
        <c:minorTickMark val="none"/>
        <c:tickLblPos val="nextTo"/>
        <c:spPr>
          <a:ln w="3175">
            <a:solidFill>
              <a:srgbClr val="808080"/>
            </a:solidFill>
            <a:prstDash val="solid"/>
          </a:ln>
        </c:spPr>
        <c:txPr>
          <a:bodyPr rot="0" vert="horz"/>
          <a:lstStyle/>
          <a:p>
            <a:pPr>
              <a:defRPr sz="1000" b="0" i="0" u="none" strike="noStrike" baseline="0">
                <a:solidFill>
                  <a:srgbClr val="000000"/>
                </a:solidFill>
                <a:latin typeface="Calibri"/>
                <a:ea typeface="Calibri"/>
                <a:cs typeface="Calibri"/>
              </a:defRPr>
            </a:pPr>
            <a:endParaRPr lang="en-US"/>
          </a:p>
        </c:txPr>
        <c:crossAx val="47355008"/>
        <c:crosses val="autoZero"/>
        <c:auto val="0"/>
        <c:lblAlgn val="ctr"/>
        <c:lblOffset val="100"/>
        <c:tickLblSkip val="1"/>
        <c:tickMarkSkip val="1"/>
        <c:noMultiLvlLbl val="0"/>
      </c:catAx>
      <c:valAx>
        <c:axId val="47355008"/>
        <c:scaling>
          <c:orientation val="minMax"/>
        </c:scaling>
        <c:delete val="0"/>
        <c:axPos val="l"/>
        <c:majorGridlines>
          <c:spPr>
            <a:ln w="3175">
              <a:solidFill>
                <a:srgbClr val="808080"/>
              </a:solidFill>
              <a:prstDash val="solid"/>
            </a:ln>
          </c:spPr>
        </c:majorGridlines>
        <c:numFmt formatCode="0" sourceLinked="1"/>
        <c:majorTickMark val="out"/>
        <c:minorTickMark val="none"/>
        <c:tickLblPos val="nextTo"/>
        <c:spPr>
          <a:ln w="3175">
            <a:solidFill>
              <a:srgbClr val="808080"/>
            </a:solidFill>
            <a:prstDash val="solid"/>
          </a:ln>
        </c:spPr>
        <c:txPr>
          <a:bodyPr rot="0" vert="horz"/>
          <a:lstStyle/>
          <a:p>
            <a:pPr>
              <a:defRPr sz="1200" b="1" i="0" u="none" strike="noStrike" baseline="0">
                <a:solidFill>
                  <a:srgbClr val="000000"/>
                </a:solidFill>
                <a:latin typeface="Calibri"/>
                <a:ea typeface="Calibri"/>
                <a:cs typeface="Calibri"/>
              </a:defRPr>
            </a:pPr>
            <a:endParaRPr lang="en-US"/>
          </a:p>
        </c:txPr>
        <c:crossAx val="47345024"/>
        <c:crosses val="autoZero"/>
        <c:crossBetween val="between"/>
      </c:valAx>
      <c:spPr>
        <a:solidFill>
          <a:srgbClr val="FFFFFF"/>
        </a:solidFill>
        <a:ln w="25400">
          <a:noFill/>
        </a:ln>
      </c:spPr>
    </c:plotArea>
    <c:legend>
      <c:legendPos val="r"/>
      <c:layout>
        <c:manualLayout>
          <c:xMode val="edge"/>
          <c:yMode val="edge"/>
          <c:x val="5.4247697031729783E-2"/>
          <c:y val="0.9561128526645768"/>
          <c:w val="0.91606960081883315"/>
          <c:h val="3.7617554858934171E-2"/>
        </c:manualLayout>
      </c:layout>
      <c:overlay val="0"/>
      <c:spPr>
        <a:noFill/>
        <a:ln w="25400">
          <a:noFill/>
        </a:ln>
      </c:spPr>
      <c:txPr>
        <a:bodyPr/>
        <a:lstStyle/>
        <a:p>
          <a:pPr>
            <a:defRPr sz="1100" b="1" i="0" u="none" strike="noStrike" baseline="0">
              <a:solidFill>
                <a:srgbClr val="000000"/>
              </a:solidFill>
              <a:latin typeface="Calibri"/>
              <a:ea typeface="Calibri"/>
              <a:cs typeface="Calibri"/>
            </a:defRPr>
          </a:pPr>
          <a:endParaRPr lang="en-US"/>
        </a:p>
      </c:txPr>
    </c:legend>
    <c:plotVisOnly val="1"/>
    <c:dispBlanksAs val="gap"/>
    <c:showDLblsOverMax val="0"/>
  </c:chart>
  <c:spPr>
    <a:solidFill>
      <a:srgbClr val="FFFFFF"/>
    </a:solidFill>
    <a:ln w="3175">
      <a:solidFill>
        <a:srgbClr val="808080"/>
      </a:solidFill>
      <a:prstDash val="solid"/>
    </a:ln>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0204918032786885E-2"/>
          <c:y val="1.4106583072100314E-2"/>
          <c:w val="0.85040983606557374"/>
          <c:h val="0.86363636363636365"/>
        </c:manualLayout>
      </c:layout>
      <c:lineChart>
        <c:grouping val="standard"/>
        <c:varyColors val="0"/>
        <c:ser>
          <c:idx val="0"/>
          <c:order val="0"/>
          <c:tx>
            <c:strRef>
              <c:f>'mun T'!$B$1</c:f>
              <c:strCache>
                <c:ptCount val="1"/>
                <c:pt idx="0">
                  <c:v>25% T</c:v>
                </c:pt>
              </c:strCache>
            </c:strRef>
          </c:tx>
          <c:spPr>
            <a:ln w="25400">
              <a:solidFill>
                <a:srgbClr val="FF0000"/>
              </a:solidFill>
              <a:prstDash val="solid"/>
            </a:ln>
          </c:spPr>
          <c:marker>
            <c:symbol val="none"/>
          </c:marker>
          <c:cat>
            <c:numRef>
              <c:f>'mun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'mun T'!$B$2:$B$14</c:f>
              <c:numCache>
                <c:formatCode>0</c:formatCode>
                <c:ptCount val="13"/>
                <c:pt idx="0">
                  <c:v>327.3203342982701</c:v>
                </c:pt>
                <c:pt idx="1">
                  <c:v>307.71310860770092</c:v>
                </c:pt>
                <c:pt idx="2">
                  <c:v>312.51832362583707</c:v>
                </c:pt>
                <c:pt idx="3">
                  <c:v>352.81677682059154</c:v>
                </c:pt>
                <c:pt idx="4">
                  <c:v>444.04054478236606</c:v>
                </c:pt>
                <c:pt idx="5">
                  <c:v>632.01756940569192</c:v>
                </c:pt>
                <c:pt idx="6">
                  <c:v>799.31453159877231</c:v>
                </c:pt>
                <c:pt idx="7">
                  <c:v>1027.548592703683</c:v>
                </c:pt>
                <c:pt idx="8">
                  <c:v>1248.1905691964287</c:v>
                </c:pt>
                <c:pt idx="9">
                  <c:v>1471.5235770089287</c:v>
                </c:pt>
                <c:pt idx="10">
                  <c:v>1718.9403599330358</c:v>
                </c:pt>
                <c:pt idx="11">
                  <c:v>1893.7252894810267</c:v>
                </c:pt>
                <c:pt idx="12">
                  <c:v>1716.0255301339287</c:v>
                </c:pt>
              </c:numCache>
            </c:numRef>
          </c:val>
          <c:smooth val="0"/>
        </c:ser>
        <c:ser>
          <c:idx val="1"/>
          <c:order val="1"/>
          <c:tx>
            <c:strRef>
              <c:f>'mun T'!$C$1</c:f>
              <c:strCache>
                <c:ptCount val="1"/>
                <c:pt idx="0">
                  <c:v>50% T</c:v>
                </c:pt>
              </c:strCache>
            </c:strRef>
          </c:tx>
          <c:spPr>
            <a:ln w="25400">
              <a:solidFill>
                <a:srgbClr val="00CCFF"/>
              </a:solidFill>
              <a:prstDash val="solid"/>
            </a:ln>
          </c:spPr>
          <c:marker>
            <c:symbol val="none"/>
          </c:marker>
          <c:cat>
            <c:numRef>
              <c:f>'mun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'mun T'!$C$2:$C$14</c:f>
              <c:numCache>
                <c:formatCode>0</c:formatCode>
                <c:ptCount val="13"/>
                <c:pt idx="0">
                  <c:v>340.59179251534596</c:v>
                </c:pt>
                <c:pt idx="1">
                  <c:v>338.65092250279019</c:v>
                </c:pt>
                <c:pt idx="2">
                  <c:v>379.08131190708707</c:v>
                </c:pt>
                <c:pt idx="3">
                  <c:v>468.5100315638951</c:v>
                </c:pt>
                <c:pt idx="4">
                  <c:v>659.65175083705356</c:v>
                </c:pt>
                <c:pt idx="5">
                  <c:v>903.39113071986606</c:v>
                </c:pt>
                <c:pt idx="6">
                  <c:v>1106.6663731166295</c:v>
                </c:pt>
                <c:pt idx="7">
                  <c:v>1379.8455113002233</c:v>
                </c:pt>
                <c:pt idx="8">
                  <c:v>1627.4780447823662</c:v>
                </c:pt>
                <c:pt idx="9">
                  <c:v>1819.9587925502233</c:v>
                </c:pt>
                <c:pt idx="10">
                  <c:v>2155.9396798270091</c:v>
                </c:pt>
                <c:pt idx="11">
                  <c:v>2431.2719029017858</c:v>
                </c:pt>
                <c:pt idx="12">
                  <c:v>2430.2346540178573</c:v>
                </c:pt>
              </c:numCache>
            </c:numRef>
          </c:val>
          <c:smooth val="0"/>
        </c:ser>
        <c:ser>
          <c:idx val="2"/>
          <c:order val="2"/>
          <c:tx>
            <c:strRef>
              <c:f>'mun T'!$D$1</c:f>
              <c:strCache>
                <c:ptCount val="1"/>
                <c:pt idx="0">
                  <c:v>75% T</c:v>
                </c:pt>
              </c:strCache>
            </c:strRef>
          </c:tx>
          <c:spPr>
            <a:ln w="25400">
              <a:solidFill>
                <a:srgbClr val="339966"/>
              </a:solidFill>
              <a:prstDash val="solid"/>
            </a:ln>
          </c:spPr>
          <c:marker>
            <c:symbol val="none"/>
          </c:marker>
          <c:cat>
            <c:numRef>
              <c:f>'mun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'mun T'!$D$2:$D$14</c:f>
              <c:numCache>
                <c:formatCode>0</c:formatCode>
                <c:ptCount val="13"/>
                <c:pt idx="0">
                  <c:v>368.99914114815846</c:v>
                </c:pt>
                <c:pt idx="1">
                  <c:v>407.28335135323658</c:v>
                </c:pt>
                <c:pt idx="2">
                  <c:v>529.14505004882812</c:v>
                </c:pt>
                <c:pt idx="3">
                  <c:v>660.39876883370539</c:v>
                </c:pt>
                <c:pt idx="4">
                  <c:v>848.90748814174106</c:v>
                </c:pt>
                <c:pt idx="5">
                  <c:v>1118.4870082310267</c:v>
                </c:pt>
                <c:pt idx="6">
                  <c:v>1388.7425188337054</c:v>
                </c:pt>
                <c:pt idx="7">
                  <c:v>1615.20751953125</c:v>
                </c:pt>
                <c:pt idx="8">
                  <c:v>1935.6356724330358</c:v>
                </c:pt>
                <c:pt idx="9">
                  <c:v>2192.8140345982142</c:v>
                </c:pt>
                <c:pt idx="10">
                  <c:v>2543.4292689732142</c:v>
                </c:pt>
                <c:pt idx="11">
                  <c:v>2912.714599609375</c:v>
                </c:pt>
                <c:pt idx="12">
                  <c:v>3113.0072195870534</c:v>
                </c:pt>
              </c:numCache>
            </c:numRef>
          </c:val>
          <c:smooth val="0"/>
        </c:ser>
        <c:ser>
          <c:idx val="3"/>
          <c:order val="3"/>
          <c:tx>
            <c:strRef>
              <c:f>'mun T'!$E$1</c:f>
              <c:strCache>
                <c:ptCount val="1"/>
                <c:pt idx="0">
                  <c:v>25% H</c:v>
                </c:pt>
              </c:strCache>
            </c:strRef>
          </c:tx>
          <c:spPr>
            <a:ln w="25400">
              <a:solidFill>
                <a:srgbClr val="FF0000"/>
              </a:solidFill>
              <a:prstDash val="sysDash"/>
            </a:ln>
          </c:spPr>
          <c:marker>
            <c:symbol val="none"/>
          </c:marker>
          <c:cat>
            <c:numRef>
              <c:f>'mun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'mun T'!$E$2:$E$14</c:f>
              <c:numCache>
                <c:formatCode>0</c:formatCode>
                <c:ptCount val="13"/>
                <c:pt idx="0">
                  <c:v>382.45</c:v>
                </c:pt>
                <c:pt idx="1">
                  <c:v>402.6</c:v>
                </c:pt>
                <c:pt idx="2">
                  <c:v>444.62</c:v>
                </c:pt>
                <c:pt idx="3">
                  <c:v>496.52</c:v>
                </c:pt>
                <c:pt idx="4">
                  <c:v>652.89</c:v>
                </c:pt>
                <c:pt idx="5">
                  <c:v>840.42</c:v>
                </c:pt>
                <c:pt idx="6">
                  <c:v>1087.8900000000001</c:v>
                </c:pt>
                <c:pt idx="7">
                  <c:v>1239.98</c:v>
                </c:pt>
                <c:pt idx="8">
                  <c:v>1376.55</c:v>
                </c:pt>
                <c:pt idx="9">
                  <c:v>1672.11</c:v>
                </c:pt>
                <c:pt idx="10">
                  <c:v>1974.67</c:v>
                </c:pt>
                <c:pt idx="11">
                  <c:v>2109.7600000000002</c:v>
                </c:pt>
                <c:pt idx="12">
                  <c:v>1952.71</c:v>
                </c:pt>
              </c:numCache>
            </c:numRef>
          </c:val>
          <c:smooth val="0"/>
        </c:ser>
        <c:ser>
          <c:idx val="4"/>
          <c:order val="4"/>
          <c:tx>
            <c:strRef>
              <c:f>'mun T'!$F$1</c:f>
              <c:strCache>
                <c:ptCount val="1"/>
                <c:pt idx="0">
                  <c:v>50% H</c:v>
                </c:pt>
              </c:strCache>
            </c:strRef>
          </c:tx>
          <c:spPr>
            <a:ln w="25400">
              <a:solidFill>
                <a:srgbClr val="00CCFF"/>
              </a:solidFill>
              <a:prstDash val="sysDash"/>
            </a:ln>
          </c:spPr>
          <c:marker>
            <c:symbol val="none"/>
          </c:marker>
          <c:cat>
            <c:numRef>
              <c:f>'mun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'mun T'!$F$2:$F$14</c:f>
              <c:numCache>
                <c:formatCode>0</c:formatCode>
                <c:ptCount val="13"/>
                <c:pt idx="0">
                  <c:v>699.79</c:v>
                </c:pt>
                <c:pt idx="1">
                  <c:v>751.04</c:v>
                </c:pt>
                <c:pt idx="2">
                  <c:v>761.13</c:v>
                </c:pt>
                <c:pt idx="3">
                  <c:v>886.59</c:v>
                </c:pt>
                <c:pt idx="4">
                  <c:v>1022.24</c:v>
                </c:pt>
                <c:pt idx="5">
                  <c:v>1191.3</c:v>
                </c:pt>
                <c:pt idx="6">
                  <c:v>1314.15</c:v>
                </c:pt>
                <c:pt idx="7">
                  <c:v>1515.65</c:v>
                </c:pt>
                <c:pt idx="8">
                  <c:v>1881.59</c:v>
                </c:pt>
                <c:pt idx="9">
                  <c:v>2302.15</c:v>
                </c:pt>
                <c:pt idx="10">
                  <c:v>2593.7800000000002</c:v>
                </c:pt>
                <c:pt idx="11">
                  <c:v>2786.63</c:v>
                </c:pt>
                <c:pt idx="12">
                  <c:v>2948.05</c:v>
                </c:pt>
              </c:numCache>
            </c:numRef>
          </c:val>
          <c:smooth val="0"/>
        </c:ser>
        <c:ser>
          <c:idx val="5"/>
          <c:order val="5"/>
          <c:tx>
            <c:strRef>
              <c:f>'mun T'!$G$1</c:f>
              <c:strCache>
                <c:ptCount val="1"/>
                <c:pt idx="0">
                  <c:v>75% H</c:v>
                </c:pt>
              </c:strCache>
            </c:strRef>
          </c:tx>
          <c:spPr>
            <a:ln w="25400">
              <a:solidFill>
                <a:srgbClr val="339966"/>
              </a:solidFill>
              <a:prstDash val="sysDash"/>
            </a:ln>
          </c:spPr>
          <c:marker>
            <c:symbol val="none"/>
          </c:marker>
          <c:cat>
            <c:numRef>
              <c:f>'mun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'mun T'!$G$2:$G$14</c:f>
              <c:numCache>
                <c:formatCode>0</c:formatCode>
                <c:ptCount val="13"/>
                <c:pt idx="0">
                  <c:v>1044.8800000000001</c:v>
                </c:pt>
                <c:pt idx="1">
                  <c:v>1031.48</c:v>
                </c:pt>
                <c:pt idx="2">
                  <c:v>1149.42</c:v>
                </c:pt>
                <c:pt idx="3">
                  <c:v>1235.74</c:v>
                </c:pt>
                <c:pt idx="4">
                  <c:v>1413.87</c:v>
                </c:pt>
                <c:pt idx="5">
                  <c:v>1658.5</c:v>
                </c:pt>
                <c:pt idx="6">
                  <c:v>1952.93</c:v>
                </c:pt>
                <c:pt idx="7">
                  <c:v>2305.94</c:v>
                </c:pt>
                <c:pt idx="8">
                  <c:v>2517.37</c:v>
                </c:pt>
                <c:pt idx="9">
                  <c:v>2852.92</c:v>
                </c:pt>
                <c:pt idx="10">
                  <c:v>3231.53</c:v>
                </c:pt>
                <c:pt idx="11">
                  <c:v>3643.37</c:v>
                </c:pt>
                <c:pt idx="12">
                  <c:v>3575.48</c:v>
                </c:pt>
              </c:numCache>
            </c:numRef>
          </c:val>
          <c:smooth val="0"/>
        </c:ser>
        <c:dLbls>
          <c:showLegendKey val="0"/>
          <c:showVal val="0"/>
          <c:showCatName val="0"/>
          <c:showSerName val="0"/>
          <c:showPercent val="0"/>
          <c:showBubbleSize val="0"/>
        </c:dLbls>
        <c:marker val="1"/>
        <c:smooth val="0"/>
        <c:axId val="47393408"/>
        <c:axId val="47415680"/>
      </c:lineChart>
      <c:catAx>
        <c:axId val="47393408"/>
        <c:scaling>
          <c:orientation val="minMax"/>
        </c:scaling>
        <c:delete val="0"/>
        <c:axPos val="b"/>
        <c:numFmt formatCode="d/m" sourceLinked="0"/>
        <c:majorTickMark val="out"/>
        <c:minorTickMark val="none"/>
        <c:tickLblPos val="nextTo"/>
        <c:spPr>
          <a:ln w="3175">
            <a:solidFill>
              <a:srgbClr val="808080"/>
            </a:solidFill>
            <a:prstDash val="solid"/>
          </a:ln>
        </c:spPr>
        <c:txPr>
          <a:bodyPr rot="0" vert="horz"/>
          <a:lstStyle/>
          <a:p>
            <a:pPr>
              <a:defRPr sz="1000" b="0" i="0" u="none" strike="noStrike" baseline="0">
                <a:solidFill>
                  <a:srgbClr val="000000"/>
                </a:solidFill>
                <a:latin typeface="Calibri"/>
                <a:ea typeface="Calibri"/>
                <a:cs typeface="Calibri"/>
              </a:defRPr>
            </a:pPr>
            <a:endParaRPr lang="en-US"/>
          </a:p>
        </c:txPr>
        <c:crossAx val="47415680"/>
        <c:crosses val="autoZero"/>
        <c:auto val="0"/>
        <c:lblAlgn val="ctr"/>
        <c:lblOffset val="100"/>
        <c:tickLblSkip val="1"/>
        <c:tickMarkSkip val="1"/>
        <c:noMultiLvlLbl val="0"/>
      </c:catAx>
      <c:valAx>
        <c:axId val="47415680"/>
        <c:scaling>
          <c:orientation val="minMax"/>
        </c:scaling>
        <c:delete val="0"/>
        <c:axPos val="l"/>
        <c:majorGridlines>
          <c:spPr>
            <a:ln w="3175">
              <a:solidFill>
                <a:srgbClr val="808080"/>
              </a:solidFill>
              <a:prstDash val="solid"/>
            </a:ln>
          </c:spPr>
        </c:majorGridlines>
        <c:numFmt formatCode="0" sourceLinked="1"/>
        <c:majorTickMark val="out"/>
        <c:minorTickMark val="none"/>
        <c:tickLblPos val="nextTo"/>
        <c:spPr>
          <a:ln w="3175">
            <a:solidFill>
              <a:srgbClr val="808080"/>
            </a:solidFill>
            <a:prstDash val="solid"/>
          </a:ln>
        </c:spPr>
        <c:txPr>
          <a:bodyPr rot="0" vert="horz"/>
          <a:lstStyle/>
          <a:p>
            <a:pPr>
              <a:defRPr sz="1200" b="1" i="0" u="none" strike="noStrike" baseline="0">
                <a:solidFill>
                  <a:srgbClr val="000000"/>
                </a:solidFill>
                <a:latin typeface="Calibri"/>
                <a:ea typeface="Calibri"/>
                <a:cs typeface="Calibri"/>
              </a:defRPr>
            </a:pPr>
            <a:endParaRPr lang="en-US"/>
          </a:p>
        </c:txPr>
        <c:crossAx val="47393408"/>
        <c:crosses val="autoZero"/>
        <c:crossBetween val="between"/>
      </c:valAx>
      <c:spPr>
        <a:solidFill>
          <a:srgbClr val="FFFFFF"/>
        </a:solidFill>
        <a:ln w="25400">
          <a:noFill/>
        </a:ln>
      </c:spPr>
    </c:plotArea>
    <c:legend>
      <c:legendPos val="r"/>
      <c:layout>
        <c:manualLayout>
          <c:xMode val="edge"/>
          <c:yMode val="edge"/>
          <c:x val="4.8155737704918031E-2"/>
          <c:y val="0.94984326018808773"/>
          <c:w val="0.86782786885245899"/>
          <c:h val="3.7617554858934171E-2"/>
        </c:manualLayout>
      </c:layout>
      <c:overlay val="0"/>
      <c:spPr>
        <a:noFill/>
        <a:ln w="25400">
          <a:noFill/>
        </a:ln>
      </c:spPr>
      <c:txPr>
        <a:bodyPr/>
        <a:lstStyle/>
        <a:p>
          <a:pPr>
            <a:defRPr sz="925" b="1" i="0" u="none" strike="noStrike" baseline="0">
              <a:solidFill>
                <a:srgbClr val="000000"/>
              </a:solidFill>
              <a:latin typeface="Calibri"/>
              <a:ea typeface="Calibri"/>
              <a:cs typeface="Calibri"/>
            </a:defRPr>
          </a:pPr>
          <a:endParaRPr lang="en-US"/>
        </a:p>
      </c:txPr>
    </c:legend>
    <c:plotVisOnly val="1"/>
    <c:dispBlanksAs val="gap"/>
    <c:showDLblsOverMax val="0"/>
  </c:chart>
  <c:spPr>
    <a:solidFill>
      <a:srgbClr val="FFFFFF"/>
    </a:solidFill>
    <a:ln w="3175">
      <a:solidFill>
        <a:srgbClr val="808080"/>
      </a:solidFill>
      <a:prstDash val="solid"/>
    </a:ln>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0204918032786885E-2"/>
          <c:y val="2.1943573667711599E-2"/>
          <c:w val="0.8473360655737705"/>
          <c:h val="0.86363636363636365"/>
        </c:manualLayout>
      </c:layout>
      <c:lineChart>
        <c:grouping val="standard"/>
        <c:varyColors val="0"/>
        <c:ser>
          <c:idx val="0"/>
          <c:order val="0"/>
          <c:tx>
            <c:strRef>
              <c:f>'dele T'!$B$1</c:f>
              <c:strCache>
                <c:ptCount val="1"/>
                <c:pt idx="0">
                  <c:v>25% T</c:v>
                </c:pt>
              </c:strCache>
            </c:strRef>
          </c:tx>
          <c:spPr>
            <a:ln w="25400">
              <a:solidFill>
                <a:srgbClr val="FF0000"/>
              </a:solidFill>
              <a:prstDash val="solid"/>
            </a:ln>
          </c:spPr>
          <c:marker>
            <c:symbol val="none"/>
          </c:marker>
          <c:cat>
            <c:numRef>
              <c:f>'dele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T'!$B$2:$B$14</c:f>
              <c:numCache>
                <c:formatCode>0</c:formatCode>
                <c:ptCount val="13"/>
                <c:pt idx="0">
                  <c:v>516.55425589425226</c:v>
                </c:pt>
                <c:pt idx="1">
                  <c:v>631.77862548828125</c:v>
                </c:pt>
                <c:pt idx="2">
                  <c:v>722.85820661272317</c:v>
                </c:pt>
                <c:pt idx="3">
                  <c:v>841.27625383649558</c:v>
                </c:pt>
                <c:pt idx="4">
                  <c:v>930.22965785435269</c:v>
                </c:pt>
                <c:pt idx="5">
                  <c:v>983.17965262276789</c:v>
                </c:pt>
                <c:pt idx="6">
                  <c:v>1072.8292759486608</c:v>
                </c:pt>
                <c:pt idx="7">
                  <c:v>1067.3823416573662</c:v>
                </c:pt>
                <c:pt idx="8">
                  <c:v>1033.9928937639509</c:v>
                </c:pt>
                <c:pt idx="9">
                  <c:v>1029.8819318498884</c:v>
                </c:pt>
                <c:pt idx="10">
                  <c:v>1148.8562796456474</c:v>
                </c:pt>
                <c:pt idx="11">
                  <c:v>1287.8716343470983</c:v>
                </c:pt>
                <c:pt idx="12">
                  <c:v>1169.6345912388392</c:v>
                </c:pt>
              </c:numCache>
            </c:numRef>
          </c:val>
          <c:smooth val="0"/>
        </c:ser>
        <c:ser>
          <c:idx val="1"/>
          <c:order val="1"/>
          <c:tx>
            <c:strRef>
              <c:f>'dele T'!$C$1</c:f>
              <c:strCache>
                <c:ptCount val="1"/>
                <c:pt idx="0">
                  <c:v>50% T</c:v>
                </c:pt>
              </c:strCache>
            </c:strRef>
          </c:tx>
          <c:spPr>
            <a:ln w="25400">
              <a:solidFill>
                <a:srgbClr val="00CCFF"/>
              </a:solidFill>
              <a:prstDash val="solid"/>
            </a:ln>
          </c:spPr>
          <c:marker>
            <c:symbol val="none"/>
          </c:marker>
          <c:cat>
            <c:numRef>
              <c:f>'dele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T'!$C$2:$C$14</c:f>
              <c:numCache>
                <c:formatCode>0</c:formatCode>
                <c:ptCount val="13"/>
                <c:pt idx="0">
                  <c:v>546.10878208705356</c:v>
                </c:pt>
                <c:pt idx="1">
                  <c:v>697.46829659598211</c:v>
                </c:pt>
                <c:pt idx="2">
                  <c:v>862.20683070591519</c:v>
                </c:pt>
                <c:pt idx="3">
                  <c:v>956.34608677455356</c:v>
                </c:pt>
                <c:pt idx="4">
                  <c:v>1103.9547729492187</c:v>
                </c:pt>
                <c:pt idx="5">
                  <c:v>1231.0072021484375</c:v>
                </c:pt>
                <c:pt idx="6">
                  <c:v>1322.7582484654017</c:v>
                </c:pt>
                <c:pt idx="7">
                  <c:v>1410.3618512834821</c:v>
                </c:pt>
                <c:pt idx="8">
                  <c:v>1460.78173828125</c:v>
                </c:pt>
                <c:pt idx="9">
                  <c:v>1531.9264962332588</c:v>
                </c:pt>
                <c:pt idx="10">
                  <c:v>1643.8015834263392</c:v>
                </c:pt>
                <c:pt idx="11">
                  <c:v>1682.8744419642858</c:v>
                </c:pt>
                <c:pt idx="12">
                  <c:v>1832.8492954799108</c:v>
                </c:pt>
              </c:numCache>
            </c:numRef>
          </c:val>
          <c:smooth val="0"/>
        </c:ser>
        <c:ser>
          <c:idx val="2"/>
          <c:order val="2"/>
          <c:tx>
            <c:strRef>
              <c:f>'dele T'!$D$1</c:f>
              <c:strCache>
                <c:ptCount val="1"/>
                <c:pt idx="0">
                  <c:v>75% T</c:v>
                </c:pt>
              </c:strCache>
            </c:strRef>
          </c:tx>
          <c:spPr>
            <a:ln w="25400">
              <a:solidFill>
                <a:srgbClr val="339966"/>
              </a:solidFill>
              <a:prstDash val="solid"/>
            </a:ln>
          </c:spPr>
          <c:marker>
            <c:symbol val="none"/>
          </c:marker>
          <c:cat>
            <c:numRef>
              <c:f>'dele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T'!$D$2:$D$14</c:f>
              <c:numCache>
                <c:formatCode>0</c:formatCode>
                <c:ptCount val="13"/>
                <c:pt idx="0">
                  <c:v>601.78472900390625</c:v>
                </c:pt>
                <c:pt idx="1">
                  <c:v>812.54025704520086</c:v>
                </c:pt>
                <c:pt idx="2">
                  <c:v>980.87189592633933</c:v>
                </c:pt>
                <c:pt idx="3">
                  <c:v>1115.5907505580358</c:v>
                </c:pt>
                <c:pt idx="4">
                  <c:v>1231.1021030970983</c:v>
                </c:pt>
                <c:pt idx="5">
                  <c:v>1443.8541085379463</c:v>
                </c:pt>
                <c:pt idx="6">
                  <c:v>1595.6800537109375</c:v>
                </c:pt>
                <c:pt idx="7">
                  <c:v>1802.0143171037946</c:v>
                </c:pt>
                <c:pt idx="8">
                  <c:v>1866.4139404296875</c:v>
                </c:pt>
                <c:pt idx="9">
                  <c:v>2112.0580880301341</c:v>
                </c:pt>
                <c:pt idx="10">
                  <c:v>2161.1928362165177</c:v>
                </c:pt>
                <c:pt idx="11">
                  <c:v>2280.4974888392858</c:v>
                </c:pt>
                <c:pt idx="12">
                  <c:v>2420.9713657924108</c:v>
                </c:pt>
              </c:numCache>
            </c:numRef>
          </c:val>
          <c:smooth val="0"/>
        </c:ser>
        <c:ser>
          <c:idx val="3"/>
          <c:order val="3"/>
          <c:tx>
            <c:strRef>
              <c:f>'dele T'!$E$1</c:f>
              <c:strCache>
                <c:ptCount val="1"/>
                <c:pt idx="0">
                  <c:v>25% H</c:v>
                </c:pt>
              </c:strCache>
            </c:strRef>
          </c:tx>
          <c:spPr>
            <a:ln w="25400">
              <a:solidFill>
                <a:srgbClr val="FF0000"/>
              </a:solidFill>
              <a:prstDash val="sysDash"/>
            </a:ln>
          </c:spPr>
          <c:marker>
            <c:symbol val="none"/>
          </c:marker>
          <c:cat>
            <c:numRef>
              <c:f>'dele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T'!$E$2:$E$14</c:f>
              <c:numCache>
                <c:formatCode>0</c:formatCode>
                <c:ptCount val="13"/>
                <c:pt idx="0">
                  <c:v>596.76</c:v>
                </c:pt>
                <c:pt idx="1">
                  <c:v>688.3</c:v>
                </c:pt>
                <c:pt idx="2">
                  <c:v>779.01</c:v>
                </c:pt>
                <c:pt idx="3">
                  <c:v>892.79</c:v>
                </c:pt>
                <c:pt idx="4">
                  <c:v>1023.8</c:v>
                </c:pt>
                <c:pt idx="5">
                  <c:v>1201.1099999999999</c:v>
                </c:pt>
                <c:pt idx="6">
                  <c:v>1193.28</c:v>
                </c:pt>
                <c:pt idx="7">
                  <c:v>1206.1400000000001</c:v>
                </c:pt>
                <c:pt idx="8">
                  <c:v>1158.75</c:v>
                </c:pt>
                <c:pt idx="9">
                  <c:v>1190</c:v>
                </c:pt>
                <c:pt idx="10">
                  <c:v>1141.3399999999999</c:v>
                </c:pt>
                <c:pt idx="11">
                  <c:v>1115.99</c:v>
                </c:pt>
                <c:pt idx="12">
                  <c:v>1298.96</c:v>
                </c:pt>
              </c:numCache>
            </c:numRef>
          </c:val>
          <c:smooth val="0"/>
        </c:ser>
        <c:ser>
          <c:idx val="4"/>
          <c:order val="4"/>
          <c:tx>
            <c:strRef>
              <c:f>'dele T'!$F$1</c:f>
              <c:strCache>
                <c:ptCount val="1"/>
                <c:pt idx="0">
                  <c:v>50 % H</c:v>
                </c:pt>
              </c:strCache>
            </c:strRef>
          </c:tx>
          <c:spPr>
            <a:ln w="25400">
              <a:solidFill>
                <a:srgbClr val="00CCFF"/>
              </a:solidFill>
              <a:prstDash val="sysDash"/>
            </a:ln>
          </c:spPr>
          <c:marker>
            <c:symbol val="none"/>
          </c:marker>
          <c:cat>
            <c:numRef>
              <c:f>'dele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T'!$F$2:$F$14</c:f>
              <c:numCache>
                <c:formatCode>0</c:formatCode>
                <c:ptCount val="13"/>
                <c:pt idx="0">
                  <c:v>1035.82</c:v>
                </c:pt>
                <c:pt idx="1">
                  <c:v>1170.8699999999999</c:v>
                </c:pt>
                <c:pt idx="2">
                  <c:v>1214.71</c:v>
                </c:pt>
                <c:pt idx="3">
                  <c:v>1321.9</c:v>
                </c:pt>
                <c:pt idx="4">
                  <c:v>1473.85</c:v>
                </c:pt>
                <c:pt idx="5">
                  <c:v>1514.52</c:v>
                </c:pt>
                <c:pt idx="6">
                  <c:v>1663.43</c:v>
                </c:pt>
                <c:pt idx="7">
                  <c:v>1831.22</c:v>
                </c:pt>
                <c:pt idx="8">
                  <c:v>1938.81</c:v>
                </c:pt>
                <c:pt idx="9">
                  <c:v>2026.31</c:v>
                </c:pt>
                <c:pt idx="10">
                  <c:v>2144.0700000000002</c:v>
                </c:pt>
                <c:pt idx="11">
                  <c:v>2317.98</c:v>
                </c:pt>
                <c:pt idx="12">
                  <c:v>2456.42</c:v>
                </c:pt>
              </c:numCache>
            </c:numRef>
          </c:val>
          <c:smooth val="0"/>
        </c:ser>
        <c:ser>
          <c:idx val="5"/>
          <c:order val="5"/>
          <c:tx>
            <c:strRef>
              <c:f>'dele T'!$G$1</c:f>
              <c:strCache>
                <c:ptCount val="1"/>
                <c:pt idx="0">
                  <c:v>75% H</c:v>
                </c:pt>
              </c:strCache>
            </c:strRef>
          </c:tx>
          <c:spPr>
            <a:ln w="25400">
              <a:solidFill>
                <a:srgbClr val="339966"/>
              </a:solidFill>
              <a:prstDash val="sysDash"/>
            </a:ln>
          </c:spPr>
          <c:marker>
            <c:symbol val="none"/>
          </c:marker>
          <c:cat>
            <c:numRef>
              <c:f>'dele T'!$A$2:$A$14</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T'!$G$2:$G$14</c:f>
              <c:numCache>
                <c:formatCode>0</c:formatCode>
                <c:ptCount val="13"/>
                <c:pt idx="0">
                  <c:v>1643.48</c:v>
                </c:pt>
                <c:pt idx="1">
                  <c:v>1705.87</c:v>
                </c:pt>
                <c:pt idx="2">
                  <c:v>1816.6</c:v>
                </c:pt>
                <c:pt idx="3">
                  <c:v>1985.13</c:v>
                </c:pt>
                <c:pt idx="4">
                  <c:v>2177.12</c:v>
                </c:pt>
                <c:pt idx="5">
                  <c:v>2367.59</c:v>
                </c:pt>
                <c:pt idx="6">
                  <c:v>2557.3000000000002</c:v>
                </c:pt>
                <c:pt idx="7">
                  <c:v>2609.42</c:v>
                </c:pt>
                <c:pt idx="8">
                  <c:v>2510.3200000000002</c:v>
                </c:pt>
                <c:pt idx="9">
                  <c:v>2532.11</c:v>
                </c:pt>
                <c:pt idx="10">
                  <c:v>2792.3</c:v>
                </c:pt>
                <c:pt idx="11">
                  <c:v>2951.54</c:v>
                </c:pt>
                <c:pt idx="12">
                  <c:v>3157.8</c:v>
                </c:pt>
              </c:numCache>
            </c:numRef>
          </c:val>
          <c:smooth val="0"/>
        </c:ser>
        <c:dLbls>
          <c:showLegendKey val="0"/>
          <c:showVal val="0"/>
          <c:showCatName val="0"/>
          <c:showSerName val="0"/>
          <c:showPercent val="0"/>
          <c:showBubbleSize val="0"/>
        </c:dLbls>
        <c:marker val="1"/>
        <c:smooth val="0"/>
        <c:axId val="47019904"/>
        <c:axId val="47021440"/>
      </c:lineChart>
      <c:catAx>
        <c:axId val="47019904"/>
        <c:scaling>
          <c:orientation val="minMax"/>
        </c:scaling>
        <c:delete val="0"/>
        <c:axPos val="b"/>
        <c:numFmt formatCode="d/m" sourceLinked="0"/>
        <c:majorTickMark val="out"/>
        <c:minorTickMark val="none"/>
        <c:tickLblPos val="nextTo"/>
        <c:spPr>
          <a:ln w="3175">
            <a:solidFill>
              <a:srgbClr val="808080"/>
            </a:solidFill>
            <a:prstDash val="solid"/>
          </a:ln>
        </c:spPr>
        <c:txPr>
          <a:bodyPr rot="0" vert="horz"/>
          <a:lstStyle/>
          <a:p>
            <a:pPr>
              <a:defRPr sz="1000" b="0" i="0" u="none" strike="noStrike" baseline="0">
                <a:solidFill>
                  <a:srgbClr val="000000"/>
                </a:solidFill>
                <a:latin typeface="Calibri"/>
                <a:ea typeface="Calibri"/>
                <a:cs typeface="Calibri"/>
              </a:defRPr>
            </a:pPr>
            <a:endParaRPr lang="en-US"/>
          </a:p>
        </c:txPr>
        <c:crossAx val="47021440"/>
        <c:crosses val="autoZero"/>
        <c:auto val="0"/>
        <c:lblAlgn val="ctr"/>
        <c:lblOffset val="100"/>
        <c:tickLblSkip val="1"/>
        <c:tickMarkSkip val="1"/>
        <c:noMultiLvlLbl val="0"/>
      </c:catAx>
      <c:valAx>
        <c:axId val="47021440"/>
        <c:scaling>
          <c:orientation val="minMax"/>
        </c:scaling>
        <c:delete val="0"/>
        <c:axPos val="l"/>
        <c:majorGridlines>
          <c:spPr>
            <a:ln w="3175">
              <a:solidFill>
                <a:srgbClr val="808080"/>
              </a:solidFill>
              <a:prstDash val="solid"/>
            </a:ln>
          </c:spPr>
        </c:majorGridlines>
        <c:numFmt formatCode="0" sourceLinked="1"/>
        <c:majorTickMark val="out"/>
        <c:minorTickMark val="none"/>
        <c:tickLblPos val="nextTo"/>
        <c:spPr>
          <a:ln w="3175">
            <a:solidFill>
              <a:srgbClr val="808080"/>
            </a:solidFill>
            <a:prstDash val="solid"/>
          </a:ln>
        </c:spPr>
        <c:txPr>
          <a:bodyPr rot="0" vert="horz"/>
          <a:lstStyle/>
          <a:p>
            <a:pPr>
              <a:defRPr sz="1200" b="1" i="0" u="none" strike="noStrike" baseline="0">
                <a:solidFill>
                  <a:srgbClr val="000000"/>
                </a:solidFill>
                <a:latin typeface="Calibri"/>
                <a:ea typeface="Calibri"/>
                <a:cs typeface="Calibri"/>
              </a:defRPr>
            </a:pPr>
            <a:endParaRPr lang="en-US"/>
          </a:p>
        </c:txPr>
        <c:crossAx val="47019904"/>
        <c:crosses val="autoZero"/>
        <c:crossBetween val="between"/>
      </c:valAx>
      <c:spPr>
        <a:solidFill>
          <a:srgbClr val="FFFFFF"/>
        </a:solidFill>
        <a:ln w="25400">
          <a:noFill/>
        </a:ln>
      </c:spPr>
    </c:plotArea>
    <c:legend>
      <c:legendPos val="r"/>
      <c:layout>
        <c:manualLayout>
          <c:xMode val="edge"/>
          <c:yMode val="edge"/>
          <c:x val="5.4303278688524588E-2"/>
          <c:y val="0.94984326018808773"/>
          <c:w val="0.83606557377049184"/>
          <c:h val="3.7617554858934171E-2"/>
        </c:manualLayout>
      </c:layout>
      <c:overlay val="0"/>
      <c:spPr>
        <a:noFill/>
        <a:ln w="25400">
          <a:noFill/>
        </a:ln>
      </c:spPr>
      <c:txPr>
        <a:bodyPr/>
        <a:lstStyle/>
        <a:p>
          <a:pPr>
            <a:defRPr sz="1010" b="1" i="0" u="none" strike="noStrike" baseline="0">
              <a:solidFill>
                <a:srgbClr val="000000"/>
              </a:solidFill>
              <a:latin typeface="Calibri"/>
              <a:ea typeface="Calibri"/>
              <a:cs typeface="Calibri"/>
            </a:defRPr>
          </a:pPr>
          <a:endParaRPr lang="en-US"/>
        </a:p>
      </c:txPr>
    </c:legend>
    <c:plotVisOnly val="1"/>
    <c:dispBlanksAs val="gap"/>
    <c:showDLblsOverMax val="0"/>
  </c:chart>
  <c:spPr>
    <a:solidFill>
      <a:srgbClr val="FFFFFF"/>
    </a:solidFill>
    <a:ln w="3175">
      <a:solidFill>
        <a:srgbClr val="808080"/>
      </a:solidFill>
      <a:prstDash val="solid"/>
    </a:ln>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6294779938587509E-2"/>
          <c:y val="2.5078369905956112E-2"/>
          <c:w val="0.92630501535312182"/>
          <c:h val="0.86833855799373039"/>
        </c:manualLayout>
      </c:layout>
      <c:lineChart>
        <c:grouping val="standard"/>
        <c:varyColors val="0"/>
        <c:ser>
          <c:idx val="0"/>
          <c:order val="0"/>
          <c:tx>
            <c:strRef>
              <c:f>'dele T'!$B$18</c:f>
              <c:strCache>
                <c:ptCount val="1"/>
                <c:pt idx="0">
                  <c:v>25% T</c:v>
                </c:pt>
              </c:strCache>
            </c:strRef>
          </c:tx>
          <c:spPr>
            <a:ln w="38100">
              <a:solidFill>
                <a:srgbClr val="FF0000"/>
              </a:solidFill>
              <a:prstDash val="solid"/>
            </a:ln>
          </c:spPr>
          <c:marker>
            <c:symbol val="none"/>
          </c:marker>
          <c:cat>
            <c:numRef>
              <c:f>'dele T'!$A$19:$A$31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T'!$B$19:$B$31</c:f>
              <c:numCache>
                <c:formatCode>0</c:formatCode>
                <c:ptCount val="13"/>
                <c:pt idx="0">
                  <c:v>516.55425589425226</c:v>
                </c:pt>
                <c:pt idx="1">
                  <c:v>631.77862548828125</c:v>
                </c:pt>
                <c:pt idx="2">
                  <c:v>722.85820661272317</c:v>
                </c:pt>
                <c:pt idx="3">
                  <c:v>841.27625383649558</c:v>
                </c:pt>
                <c:pt idx="4">
                  <c:v>930.22965785435269</c:v>
                </c:pt>
                <c:pt idx="5">
                  <c:v>983.17965262276789</c:v>
                </c:pt>
                <c:pt idx="6">
                  <c:v>1072.8292759486608</c:v>
                </c:pt>
                <c:pt idx="7">
                  <c:v>1067.3823416573662</c:v>
                </c:pt>
                <c:pt idx="8">
                  <c:v>1033.9928937639509</c:v>
                </c:pt>
                <c:pt idx="9">
                  <c:v>1029.8819318498884</c:v>
                </c:pt>
                <c:pt idx="10">
                  <c:v>1148.8562796456474</c:v>
                </c:pt>
                <c:pt idx="11">
                  <c:v>1287.8716343470983</c:v>
                </c:pt>
                <c:pt idx="12">
                  <c:v>1169.6345912388392</c:v>
                </c:pt>
              </c:numCache>
            </c:numRef>
          </c:val>
          <c:smooth val="0"/>
        </c:ser>
        <c:ser>
          <c:idx val="1"/>
          <c:order val="1"/>
          <c:tx>
            <c:strRef>
              <c:f>'dele T'!$C$18</c:f>
              <c:strCache>
                <c:ptCount val="1"/>
                <c:pt idx="0">
                  <c:v>50% T</c:v>
                </c:pt>
              </c:strCache>
            </c:strRef>
          </c:tx>
          <c:spPr>
            <a:ln w="38100">
              <a:solidFill>
                <a:srgbClr val="000080"/>
              </a:solidFill>
              <a:prstDash val="solid"/>
            </a:ln>
          </c:spPr>
          <c:marker>
            <c:symbol val="none"/>
          </c:marker>
          <c:cat>
            <c:numRef>
              <c:f>'dele T'!$A$19:$A$31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T'!$C$19:$C$31</c:f>
              <c:numCache>
                <c:formatCode>0</c:formatCode>
                <c:ptCount val="13"/>
                <c:pt idx="0">
                  <c:v>546.10878208705356</c:v>
                </c:pt>
                <c:pt idx="1">
                  <c:v>697.46829659598211</c:v>
                </c:pt>
                <c:pt idx="2">
                  <c:v>862.20683070591519</c:v>
                </c:pt>
                <c:pt idx="3">
                  <c:v>956.34608677455356</c:v>
                </c:pt>
                <c:pt idx="4">
                  <c:v>1103.9547729492187</c:v>
                </c:pt>
                <c:pt idx="5">
                  <c:v>1231.0072021484375</c:v>
                </c:pt>
                <c:pt idx="6">
                  <c:v>1322.7582484654017</c:v>
                </c:pt>
                <c:pt idx="7">
                  <c:v>1410.3618512834821</c:v>
                </c:pt>
                <c:pt idx="8">
                  <c:v>1460.78173828125</c:v>
                </c:pt>
                <c:pt idx="9">
                  <c:v>1531.9264962332588</c:v>
                </c:pt>
                <c:pt idx="10">
                  <c:v>1643.8015834263392</c:v>
                </c:pt>
                <c:pt idx="11">
                  <c:v>1682.8744419642858</c:v>
                </c:pt>
                <c:pt idx="12">
                  <c:v>1832.8492954799108</c:v>
                </c:pt>
              </c:numCache>
            </c:numRef>
          </c:val>
          <c:smooth val="0"/>
        </c:ser>
        <c:ser>
          <c:idx val="2"/>
          <c:order val="2"/>
          <c:tx>
            <c:strRef>
              <c:f>'dele T'!$D$18</c:f>
              <c:strCache>
                <c:ptCount val="1"/>
                <c:pt idx="0">
                  <c:v>25% H</c:v>
                </c:pt>
              </c:strCache>
            </c:strRef>
          </c:tx>
          <c:spPr>
            <a:ln w="25400">
              <a:solidFill>
                <a:srgbClr val="FF0000"/>
              </a:solidFill>
              <a:prstDash val="sysDash"/>
            </a:ln>
          </c:spPr>
          <c:marker>
            <c:symbol val="none"/>
          </c:marker>
          <c:cat>
            <c:numRef>
              <c:f>'dele T'!$A$19:$A$31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T'!$D$19:$D$31</c:f>
              <c:numCache>
                <c:formatCode>0</c:formatCode>
                <c:ptCount val="13"/>
                <c:pt idx="0">
                  <c:v>596.76</c:v>
                </c:pt>
                <c:pt idx="1">
                  <c:v>688.3</c:v>
                </c:pt>
                <c:pt idx="2">
                  <c:v>779.01</c:v>
                </c:pt>
                <c:pt idx="3">
                  <c:v>892.79</c:v>
                </c:pt>
                <c:pt idx="4">
                  <c:v>1023.8</c:v>
                </c:pt>
                <c:pt idx="5">
                  <c:v>1201.1099999999999</c:v>
                </c:pt>
                <c:pt idx="6">
                  <c:v>1193.28</c:v>
                </c:pt>
                <c:pt idx="7">
                  <c:v>1206.1400000000001</c:v>
                </c:pt>
                <c:pt idx="8">
                  <c:v>1158.75</c:v>
                </c:pt>
                <c:pt idx="9">
                  <c:v>1190</c:v>
                </c:pt>
                <c:pt idx="10">
                  <c:v>1141.3399999999999</c:v>
                </c:pt>
                <c:pt idx="11">
                  <c:v>1115.99</c:v>
                </c:pt>
                <c:pt idx="12">
                  <c:v>1298.96</c:v>
                </c:pt>
              </c:numCache>
            </c:numRef>
          </c:val>
          <c:smooth val="0"/>
        </c:ser>
        <c:ser>
          <c:idx val="3"/>
          <c:order val="3"/>
          <c:tx>
            <c:strRef>
              <c:f>'dele T'!$E$18</c:f>
              <c:strCache>
                <c:ptCount val="1"/>
                <c:pt idx="0">
                  <c:v>50 % H</c:v>
                </c:pt>
              </c:strCache>
            </c:strRef>
          </c:tx>
          <c:spPr>
            <a:ln w="25400">
              <a:solidFill>
                <a:srgbClr val="000080"/>
              </a:solidFill>
              <a:prstDash val="sysDash"/>
            </a:ln>
          </c:spPr>
          <c:marker>
            <c:symbol val="none"/>
          </c:marker>
          <c:cat>
            <c:numRef>
              <c:f>'dele T'!$A$19:$A$31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T'!$E$19:$E$31</c:f>
              <c:numCache>
                <c:formatCode>0</c:formatCode>
                <c:ptCount val="13"/>
                <c:pt idx="0">
                  <c:v>1035.82</c:v>
                </c:pt>
                <c:pt idx="1">
                  <c:v>1170.8699999999999</c:v>
                </c:pt>
                <c:pt idx="2">
                  <c:v>1214.71</c:v>
                </c:pt>
                <c:pt idx="3">
                  <c:v>1321.9</c:v>
                </c:pt>
                <c:pt idx="4">
                  <c:v>1473.85</c:v>
                </c:pt>
                <c:pt idx="5">
                  <c:v>1514.52</c:v>
                </c:pt>
                <c:pt idx="6">
                  <c:v>1663.43</c:v>
                </c:pt>
                <c:pt idx="7">
                  <c:v>1831.22</c:v>
                </c:pt>
                <c:pt idx="8">
                  <c:v>1938.81</c:v>
                </c:pt>
                <c:pt idx="9">
                  <c:v>2026.31</c:v>
                </c:pt>
                <c:pt idx="10">
                  <c:v>2144.0700000000002</c:v>
                </c:pt>
                <c:pt idx="11">
                  <c:v>2317.98</c:v>
                </c:pt>
                <c:pt idx="12">
                  <c:v>2456.42</c:v>
                </c:pt>
              </c:numCache>
            </c:numRef>
          </c:val>
          <c:smooth val="0"/>
        </c:ser>
        <c:ser>
          <c:idx val="4"/>
          <c:order val="4"/>
          <c:tx>
            <c:strRef>
              <c:f>'dele T'!$F$18</c:f>
              <c:strCache>
                <c:ptCount val="1"/>
                <c:pt idx="0">
                  <c:v>25% T2</c:v>
                </c:pt>
              </c:strCache>
            </c:strRef>
          </c:tx>
          <c:spPr>
            <a:ln w="38100">
              <a:solidFill>
                <a:srgbClr val="FF0000"/>
              </a:solidFill>
              <a:prstDash val="lgDashDot"/>
            </a:ln>
          </c:spPr>
          <c:marker>
            <c:symbol val="none"/>
          </c:marker>
          <c:cat>
            <c:numRef>
              <c:f>'dele T'!$A$19:$A$31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T'!$F$19:$F$31</c:f>
              <c:numCache>
                <c:formatCode>0</c:formatCode>
                <c:ptCount val="13"/>
                <c:pt idx="0">
                  <c:v>619.54464285714289</c:v>
                </c:pt>
                <c:pt idx="1">
                  <c:v>590.93560791015625</c:v>
                </c:pt>
                <c:pt idx="2">
                  <c:v>613.34799630301336</c:v>
                </c:pt>
                <c:pt idx="3">
                  <c:v>591.13564627511164</c:v>
                </c:pt>
                <c:pt idx="4">
                  <c:v>643.13831438337058</c:v>
                </c:pt>
                <c:pt idx="5">
                  <c:v>675.00019182477683</c:v>
                </c:pt>
                <c:pt idx="6">
                  <c:v>761.19972446986606</c:v>
                </c:pt>
                <c:pt idx="7">
                  <c:v>733.18027169363836</c:v>
                </c:pt>
                <c:pt idx="8">
                  <c:v>817.52145821707586</c:v>
                </c:pt>
                <c:pt idx="9">
                  <c:v>794.09878976004461</c:v>
                </c:pt>
                <c:pt idx="10">
                  <c:v>903.2420654296875</c:v>
                </c:pt>
                <c:pt idx="11">
                  <c:v>1049.1342075892858</c:v>
                </c:pt>
                <c:pt idx="12">
                  <c:v>993.36374337332586</c:v>
                </c:pt>
              </c:numCache>
            </c:numRef>
          </c:val>
          <c:smooth val="0"/>
        </c:ser>
        <c:ser>
          <c:idx val="5"/>
          <c:order val="5"/>
          <c:tx>
            <c:strRef>
              <c:f>'dele T'!$G$18</c:f>
              <c:strCache>
                <c:ptCount val="1"/>
                <c:pt idx="0">
                  <c:v>50% T2</c:v>
                </c:pt>
              </c:strCache>
            </c:strRef>
          </c:tx>
          <c:spPr>
            <a:ln w="25400">
              <a:solidFill>
                <a:srgbClr val="000080"/>
              </a:solidFill>
              <a:prstDash val="lgDashDot"/>
            </a:ln>
          </c:spPr>
          <c:marker>
            <c:symbol val="none"/>
          </c:marker>
          <c:cat>
            <c:numRef>
              <c:f>'dele T'!$A$19:$A$31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T'!$G$19:$G$31</c:f>
              <c:numCache>
                <c:formatCode>0</c:formatCode>
                <c:ptCount val="13"/>
                <c:pt idx="0">
                  <c:v>627.28022112165183</c:v>
                </c:pt>
                <c:pt idx="1">
                  <c:v>652.28996930803567</c:v>
                </c:pt>
                <c:pt idx="2">
                  <c:v>718.05990164620539</c:v>
                </c:pt>
                <c:pt idx="3">
                  <c:v>789.74397495814731</c:v>
                </c:pt>
                <c:pt idx="4">
                  <c:v>846.16373116629461</c:v>
                </c:pt>
                <c:pt idx="5">
                  <c:v>960.05888148716519</c:v>
                </c:pt>
                <c:pt idx="6">
                  <c:v>1038.9580601283483</c:v>
                </c:pt>
                <c:pt idx="7">
                  <c:v>1067.3825160435267</c:v>
                </c:pt>
                <c:pt idx="8">
                  <c:v>1187.1683349609375</c:v>
                </c:pt>
                <c:pt idx="9">
                  <c:v>1243.9691336495537</c:v>
                </c:pt>
                <c:pt idx="10">
                  <c:v>1391.8147844587054</c:v>
                </c:pt>
                <c:pt idx="11">
                  <c:v>1475.3411516462054</c:v>
                </c:pt>
                <c:pt idx="12">
                  <c:v>1555.9383370535713</c:v>
                </c:pt>
              </c:numCache>
            </c:numRef>
          </c:val>
          <c:smooth val="0"/>
        </c:ser>
        <c:dLbls>
          <c:showLegendKey val="0"/>
          <c:showVal val="0"/>
          <c:showCatName val="0"/>
          <c:showSerName val="0"/>
          <c:showPercent val="0"/>
          <c:showBubbleSize val="0"/>
        </c:dLbls>
        <c:marker val="1"/>
        <c:smooth val="0"/>
        <c:axId val="47092864"/>
        <c:axId val="47094400"/>
      </c:lineChart>
      <c:catAx>
        <c:axId val="47092864"/>
        <c:scaling>
          <c:orientation val="minMax"/>
        </c:scaling>
        <c:delete val="0"/>
        <c:axPos val="b"/>
        <c:numFmt formatCode="d/m" sourceLinked="0"/>
        <c:majorTickMark val="out"/>
        <c:minorTickMark val="none"/>
        <c:tickLblPos val="nextTo"/>
        <c:spPr>
          <a:ln w="3175">
            <a:solidFill>
              <a:srgbClr val="808080"/>
            </a:solidFill>
            <a:prstDash val="solid"/>
          </a:ln>
        </c:spPr>
        <c:txPr>
          <a:bodyPr rot="0" vert="horz"/>
          <a:lstStyle/>
          <a:p>
            <a:pPr>
              <a:defRPr sz="1000" b="0" i="0" u="none" strike="noStrike" baseline="0">
                <a:solidFill>
                  <a:srgbClr val="000000"/>
                </a:solidFill>
                <a:latin typeface="Calibri"/>
                <a:ea typeface="Calibri"/>
                <a:cs typeface="Calibri"/>
              </a:defRPr>
            </a:pPr>
            <a:endParaRPr lang="en-US"/>
          </a:p>
        </c:txPr>
        <c:crossAx val="47094400"/>
        <c:crosses val="autoZero"/>
        <c:auto val="0"/>
        <c:lblAlgn val="ctr"/>
        <c:lblOffset val="100"/>
        <c:tickLblSkip val="1"/>
        <c:tickMarkSkip val="1"/>
        <c:noMultiLvlLbl val="0"/>
      </c:catAx>
      <c:valAx>
        <c:axId val="47094400"/>
        <c:scaling>
          <c:orientation val="minMax"/>
          <c:max val="2500"/>
        </c:scaling>
        <c:delete val="0"/>
        <c:axPos val="l"/>
        <c:majorGridlines>
          <c:spPr>
            <a:ln w="3175">
              <a:solidFill>
                <a:srgbClr val="808080"/>
              </a:solidFill>
              <a:prstDash val="solid"/>
            </a:ln>
          </c:spPr>
        </c:majorGridlines>
        <c:numFmt formatCode="0" sourceLinked="1"/>
        <c:majorTickMark val="out"/>
        <c:minorTickMark val="none"/>
        <c:tickLblPos val="nextTo"/>
        <c:spPr>
          <a:ln w="3175">
            <a:solidFill>
              <a:srgbClr val="808080"/>
            </a:solidFill>
            <a:prstDash val="solid"/>
          </a:ln>
        </c:spPr>
        <c:txPr>
          <a:bodyPr rot="0" vert="horz"/>
          <a:lstStyle/>
          <a:p>
            <a:pPr>
              <a:defRPr sz="1200" b="1" i="0" u="none" strike="noStrike" baseline="0">
                <a:solidFill>
                  <a:srgbClr val="000000"/>
                </a:solidFill>
                <a:latin typeface="Calibri"/>
                <a:ea typeface="Calibri"/>
                <a:cs typeface="Calibri"/>
              </a:defRPr>
            </a:pPr>
            <a:endParaRPr lang="en-US"/>
          </a:p>
        </c:txPr>
        <c:crossAx val="47092864"/>
        <c:crosses val="autoZero"/>
        <c:crossBetween val="between"/>
      </c:valAx>
      <c:spPr>
        <a:solidFill>
          <a:srgbClr val="FFFFFF"/>
        </a:solidFill>
        <a:ln w="25400">
          <a:noFill/>
        </a:ln>
      </c:spPr>
    </c:plotArea>
    <c:legend>
      <c:legendPos val="r"/>
      <c:layout>
        <c:manualLayout>
          <c:xMode val="edge"/>
          <c:yMode val="edge"/>
          <c:x val="6.3459570112589556E-2"/>
          <c:y val="0.95454545454545459"/>
          <c:w val="0.90992835209825995"/>
          <c:h val="3.7617554858934171E-2"/>
        </c:manualLayout>
      </c:layout>
      <c:overlay val="0"/>
      <c:spPr>
        <a:noFill/>
        <a:ln w="25400">
          <a:noFill/>
        </a:ln>
      </c:spPr>
      <c:txPr>
        <a:bodyPr/>
        <a:lstStyle/>
        <a:p>
          <a:pPr>
            <a:defRPr sz="1100" b="1" i="0" u="none" strike="noStrike" baseline="0">
              <a:solidFill>
                <a:srgbClr val="000000"/>
              </a:solidFill>
              <a:latin typeface="Calibri"/>
              <a:ea typeface="Calibri"/>
              <a:cs typeface="Calibri"/>
            </a:defRPr>
          </a:pPr>
          <a:endParaRPr lang="en-US"/>
        </a:p>
      </c:txPr>
    </c:legend>
    <c:plotVisOnly val="1"/>
    <c:dispBlanksAs val="gap"/>
    <c:showDLblsOverMax val="0"/>
  </c:chart>
  <c:spPr>
    <a:solidFill>
      <a:srgbClr val="FFFFFF"/>
    </a:solidFill>
    <a:ln w="3175">
      <a:solidFill>
        <a:srgbClr val="808080"/>
      </a:solidFill>
      <a:prstDash val="solid"/>
    </a:ln>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449629207661752E-2"/>
          <c:y val="1.7356445054394841E-2"/>
          <c:w val="0.84339490436556319"/>
          <c:h val="0.82365728059883003"/>
        </c:manualLayout>
      </c:layout>
      <c:lineChart>
        <c:grouping val="standard"/>
        <c:varyColors val="0"/>
        <c:ser>
          <c:idx val="0"/>
          <c:order val="0"/>
          <c:tx>
            <c:strRef>
              <c:f>'dele T'!$M$18</c:f>
              <c:strCache>
                <c:ptCount val="1"/>
                <c:pt idx="0">
                  <c:v>25% G</c:v>
                </c:pt>
              </c:strCache>
            </c:strRef>
          </c:tx>
          <c:spPr>
            <a:ln w="38100">
              <a:solidFill>
                <a:srgbClr val="00B050"/>
              </a:solidFill>
              <a:prstDash val="sysDash"/>
            </a:ln>
          </c:spPr>
          <c:marker>
            <c:symbol val="none"/>
          </c:marker>
          <c:cat>
            <c:numRef>
              <c:f>'dele T'!$L$19:$L$31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T'!$M$19:$M$31</c:f>
              <c:numCache>
                <c:formatCode>0</c:formatCode>
                <c:ptCount val="13"/>
                <c:pt idx="0">
                  <c:v>619.26315743582586</c:v>
                </c:pt>
                <c:pt idx="1">
                  <c:v>590.31513323102683</c:v>
                </c:pt>
                <c:pt idx="2">
                  <c:v>612.55991036551336</c:v>
                </c:pt>
                <c:pt idx="3">
                  <c:v>588.89092145647317</c:v>
                </c:pt>
                <c:pt idx="4">
                  <c:v>642.29194859095981</c:v>
                </c:pt>
                <c:pt idx="5">
                  <c:v>674.59061104910711</c:v>
                </c:pt>
                <c:pt idx="6">
                  <c:v>760.40220424107144</c:v>
                </c:pt>
                <c:pt idx="7">
                  <c:v>731.16720145089289</c:v>
                </c:pt>
                <c:pt idx="8">
                  <c:v>817.58571079799106</c:v>
                </c:pt>
                <c:pt idx="9">
                  <c:v>793.43935721261164</c:v>
                </c:pt>
                <c:pt idx="10">
                  <c:v>902.66045270647317</c:v>
                </c:pt>
                <c:pt idx="11">
                  <c:v>1047.8670654296875</c:v>
                </c:pt>
                <c:pt idx="12">
                  <c:v>992.13272530691961</c:v>
                </c:pt>
              </c:numCache>
            </c:numRef>
          </c:val>
          <c:smooth val="0"/>
        </c:ser>
        <c:ser>
          <c:idx val="1"/>
          <c:order val="1"/>
          <c:tx>
            <c:strRef>
              <c:f>'dele T'!$N$18</c:f>
              <c:strCache>
                <c:ptCount val="1"/>
                <c:pt idx="0">
                  <c:v>50% G</c:v>
                </c:pt>
              </c:strCache>
            </c:strRef>
          </c:tx>
          <c:spPr>
            <a:ln w="34925">
              <a:solidFill>
                <a:srgbClr val="00B050"/>
              </a:solidFill>
            </a:ln>
          </c:spPr>
          <c:marker>
            <c:symbol val="none"/>
          </c:marker>
          <c:cat>
            <c:numRef>
              <c:f>'dele T'!$L$19:$L$31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T'!$N$19:$N$31</c:f>
              <c:numCache>
                <c:formatCode>0</c:formatCode>
                <c:ptCount val="13"/>
                <c:pt idx="0">
                  <c:v>627.08750697544644</c:v>
                </c:pt>
                <c:pt idx="1">
                  <c:v>651.50059291294644</c:v>
                </c:pt>
                <c:pt idx="2">
                  <c:v>717.18150111607144</c:v>
                </c:pt>
                <c:pt idx="3">
                  <c:v>788.81768798828125</c:v>
                </c:pt>
                <c:pt idx="4">
                  <c:v>844.76661028180808</c:v>
                </c:pt>
                <c:pt idx="5">
                  <c:v>958.62189592633933</c:v>
                </c:pt>
                <c:pt idx="6">
                  <c:v>1037.7010323660713</c:v>
                </c:pt>
                <c:pt idx="7">
                  <c:v>1065.8516845703125</c:v>
                </c:pt>
                <c:pt idx="8">
                  <c:v>1186.8885323660713</c:v>
                </c:pt>
                <c:pt idx="9">
                  <c:v>1243.0021623883929</c:v>
                </c:pt>
                <c:pt idx="10">
                  <c:v>1390.6790945870537</c:v>
                </c:pt>
                <c:pt idx="11">
                  <c:v>1472.0921979631696</c:v>
                </c:pt>
                <c:pt idx="12">
                  <c:v>1553.0542864118304</c:v>
                </c:pt>
              </c:numCache>
            </c:numRef>
          </c:val>
          <c:smooth val="0"/>
        </c:ser>
        <c:ser>
          <c:idx val="2"/>
          <c:order val="2"/>
          <c:tx>
            <c:strRef>
              <c:f>'dele T'!$O$18</c:f>
              <c:strCache>
                <c:ptCount val="1"/>
                <c:pt idx="0">
                  <c:v>75% G</c:v>
                </c:pt>
              </c:strCache>
            </c:strRef>
          </c:tx>
          <c:spPr>
            <a:ln w="38100">
              <a:solidFill>
                <a:srgbClr val="00B050"/>
              </a:solidFill>
              <a:prstDash val="sysDot"/>
            </a:ln>
          </c:spPr>
          <c:marker>
            <c:symbol val="none"/>
          </c:marker>
          <c:cat>
            <c:numRef>
              <c:f>'dele T'!$L$19:$L$31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T'!$O$19:$O$31</c:f>
              <c:numCache>
                <c:formatCode>0</c:formatCode>
                <c:ptCount val="13"/>
                <c:pt idx="0">
                  <c:v>657.11583600725442</c:v>
                </c:pt>
                <c:pt idx="1">
                  <c:v>739.54566301618308</c:v>
                </c:pt>
                <c:pt idx="2">
                  <c:v>824.00274658203125</c:v>
                </c:pt>
                <c:pt idx="3">
                  <c:v>933.68597412109375</c:v>
                </c:pt>
                <c:pt idx="4">
                  <c:v>1057.1688755580358</c:v>
                </c:pt>
                <c:pt idx="5">
                  <c:v>1211.2435128348213</c:v>
                </c:pt>
                <c:pt idx="6">
                  <c:v>1335.4432547433037</c:v>
                </c:pt>
                <c:pt idx="7">
                  <c:v>1524.7301548549108</c:v>
                </c:pt>
                <c:pt idx="8">
                  <c:v>1711.2342703683037</c:v>
                </c:pt>
                <c:pt idx="9">
                  <c:v>1850.4789341517858</c:v>
                </c:pt>
                <c:pt idx="10">
                  <c:v>1868.3729073660713</c:v>
                </c:pt>
                <c:pt idx="11">
                  <c:v>1975.0849434988838</c:v>
                </c:pt>
                <c:pt idx="12">
                  <c:v>2255.3603166852677</c:v>
                </c:pt>
              </c:numCache>
            </c:numRef>
          </c:val>
          <c:smooth val="0"/>
        </c:ser>
        <c:ser>
          <c:idx val="3"/>
          <c:order val="3"/>
          <c:tx>
            <c:strRef>
              <c:f>'dele T'!$P$18</c:f>
              <c:strCache>
                <c:ptCount val="1"/>
                <c:pt idx="0">
                  <c:v>25% D</c:v>
                </c:pt>
              </c:strCache>
            </c:strRef>
          </c:tx>
          <c:spPr>
            <a:ln w="38100">
              <a:solidFill>
                <a:srgbClr val="FFC000"/>
              </a:solidFill>
              <a:prstDash val="dash"/>
            </a:ln>
          </c:spPr>
          <c:marker>
            <c:symbol val="none"/>
          </c:marker>
          <c:cat>
            <c:numRef>
              <c:f>'dele T'!$L$19:$L$31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T'!$P$19:$P$31</c:f>
              <c:numCache>
                <c:formatCode>0</c:formatCode>
                <c:ptCount val="13"/>
                <c:pt idx="0">
                  <c:v>1025.57897949219</c:v>
                </c:pt>
                <c:pt idx="1">
                  <c:v>943.82653808593795</c:v>
                </c:pt>
                <c:pt idx="2">
                  <c:v>940.51721191406295</c:v>
                </c:pt>
                <c:pt idx="3">
                  <c:v>899.410400390625</c:v>
                </c:pt>
                <c:pt idx="4">
                  <c:v>876.543212890625</c:v>
                </c:pt>
                <c:pt idx="5">
                  <c:v>962.11669921875</c:v>
                </c:pt>
                <c:pt idx="6">
                  <c:v>989.67596435546898</c:v>
                </c:pt>
                <c:pt idx="7">
                  <c:v>980.09533691406295</c:v>
                </c:pt>
                <c:pt idx="8">
                  <c:v>1051.74609375</c:v>
                </c:pt>
                <c:pt idx="9">
                  <c:v>1058.67321777344</c:v>
                </c:pt>
                <c:pt idx="10">
                  <c:v>1094.88696289063</c:v>
                </c:pt>
                <c:pt idx="11">
                  <c:v>1303.7314453125</c:v>
                </c:pt>
                <c:pt idx="12">
                  <c:v>1352.99865722656</c:v>
                </c:pt>
              </c:numCache>
            </c:numRef>
          </c:val>
          <c:smooth val="0"/>
        </c:ser>
        <c:ser>
          <c:idx val="4"/>
          <c:order val="4"/>
          <c:tx>
            <c:strRef>
              <c:f>'dele T'!$Q$18</c:f>
              <c:strCache>
                <c:ptCount val="1"/>
                <c:pt idx="0">
                  <c:v>50% D</c:v>
                </c:pt>
              </c:strCache>
            </c:strRef>
          </c:tx>
          <c:spPr>
            <a:ln w="34925">
              <a:solidFill>
                <a:srgbClr val="FFC000"/>
              </a:solidFill>
            </a:ln>
          </c:spPr>
          <c:marker>
            <c:symbol val="none"/>
          </c:marker>
          <c:cat>
            <c:numRef>
              <c:f>'dele T'!$L$19:$L$31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T'!$Q$19:$Q$31</c:f>
              <c:numCache>
                <c:formatCode>0</c:formatCode>
                <c:ptCount val="13"/>
                <c:pt idx="0">
                  <c:v>1027.70361328125</c:v>
                </c:pt>
                <c:pt idx="1">
                  <c:v>984.3486328125</c:v>
                </c:pt>
                <c:pt idx="2">
                  <c:v>1012.14324951172</c:v>
                </c:pt>
                <c:pt idx="3">
                  <c:v>1038.31677246094</c:v>
                </c:pt>
                <c:pt idx="4">
                  <c:v>1091.0625</c:v>
                </c:pt>
                <c:pt idx="5">
                  <c:v>1166.65173339844</c:v>
                </c:pt>
                <c:pt idx="6">
                  <c:v>1263.52014160156</c:v>
                </c:pt>
                <c:pt idx="7">
                  <c:v>1312.42114257813</c:v>
                </c:pt>
                <c:pt idx="8">
                  <c:v>1355.9921875</c:v>
                </c:pt>
                <c:pt idx="9">
                  <c:v>1468.60986328125</c:v>
                </c:pt>
                <c:pt idx="10">
                  <c:v>1586.44458007813</c:v>
                </c:pt>
                <c:pt idx="11">
                  <c:v>1761.91186523438</c:v>
                </c:pt>
                <c:pt idx="12">
                  <c:v>1794.91235351563</c:v>
                </c:pt>
              </c:numCache>
            </c:numRef>
          </c:val>
          <c:smooth val="0"/>
        </c:ser>
        <c:ser>
          <c:idx val="5"/>
          <c:order val="5"/>
          <c:tx>
            <c:strRef>
              <c:f>'dele T'!$R$18</c:f>
              <c:strCache>
                <c:ptCount val="1"/>
                <c:pt idx="0">
                  <c:v>75% D</c:v>
                </c:pt>
              </c:strCache>
            </c:strRef>
          </c:tx>
          <c:spPr>
            <a:ln w="38100">
              <a:solidFill>
                <a:srgbClr val="FFC000"/>
              </a:solidFill>
              <a:prstDash val="sysDot"/>
            </a:ln>
          </c:spPr>
          <c:marker>
            <c:symbol val="none"/>
          </c:marker>
          <c:cat>
            <c:numRef>
              <c:f>'dele T'!$L$19:$L$31</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T'!$R$19:$R$31</c:f>
              <c:numCache>
                <c:formatCode>0</c:formatCode>
                <c:ptCount val="13"/>
                <c:pt idx="0">
                  <c:v>1028.85375976563</c:v>
                </c:pt>
                <c:pt idx="1">
                  <c:v>1060.14331054688</c:v>
                </c:pt>
                <c:pt idx="2">
                  <c:v>1122.96423339844</c:v>
                </c:pt>
                <c:pt idx="3">
                  <c:v>1172.73706054688</c:v>
                </c:pt>
                <c:pt idx="4">
                  <c:v>1324.29113769531</c:v>
                </c:pt>
                <c:pt idx="5">
                  <c:v>1419.63549804688</c:v>
                </c:pt>
                <c:pt idx="6">
                  <c:v>1459.29235839844</c:v>
                </c:pt>
                <c:pt idx="7">
                  <c:v>1712.029296875</c:v>
                </c:pt>
                <c:pt idx="8">
                  <c:v>1833.17919921875</c:v>
                </c:pt>
                <c:pt idx="9">
                  <c:v>2020.21887207031</c:v>
                </c:pt>
                <c:pt idx="10">
                  <c:v>2079.84375</c:v>
                </c:pt>
                <c:pt idx="11">
                  <c:v>2113.154296875</c:v>
                </c:pt>
                <c:pt idx="12">
                  <c:v>2337.56469726563</c:v>
                </c:pt>
              </c:numCache>
            </c:numRef>
          </c:val>
          <c:smooth val="0"/>
        </c:ser>
        <c:dLbls>
          <c:showLegendKey val="0"/>
          <c:showVal val="0"/>
          <c:showCatName val="0"/>
          <c:showSerName val="0"/>
          <c:showPercent val="0"/>
          <c:showBubbleSize val="0"/>
        </c:dLbls>
        <c:marker val="1"/>
        <c:smooth val="0"/>
        <c:axId val="43401600"/>
        <c:axId val="43403136"/>
      </c:lineChart>
      <c:dateAx>
        <c:axId val="43401600"/>
        <c:scaling>
          <c:orientation val="minMax"/>
        </c:scaling>
        <c:delete val="0"/>
        <c:axPos val="b"/>
        <c:numFmt formatCode="d/m" sourceLinked="0"/>
        <c:majorTickMark val="out"/>
        <c:minorTickMark val="none"/>
        <c:tickLblPos val="nextTo"/>
        <c:crossAx val="43403136"/>
        <c:crosses val="autoZero"/>
        <c:auto val="1"/>
        <c:lblOffset val="100"/>
        <c:baseTimeUnit val="days"/>
      </c:dateAx>
      <c:valAx>
        <c:axId val="43403136"/>
        <c:scaling>
          <c:orientation val="minMax"/>
        </c:scaling>
        <c:delete val="0"/>
        <c:axPos val="l"/>
        <c:majorGridlines/>
        <c:numFmt formatCode="0" sourceLinked="1"/>
        <c:majorTickMark val="out"/>
        <c:minorTickMark val="none"/>
        <c:tickLblPos val="nextTo"/>
        <c:txPr>
          <a:bodyPr/>
          <a:lstStyle/>
          <a:p>
            <a:pPr>
              <a:defRPr sz="1200" b="1"/>
            </a:pPr>
            <a:endParaRPr lang="en-US"/>
          </a:p>
        </c:txPr>
        <c:crossAx val="43401600"/>
        <c:crosses val="autoZero"/>
        <c:crossBetween val="between"/>
      </c:valAx>
    </c:plotArea>
    <c:legend>
      <c:legendPos val="b"/>
      <c:layout>
        <c:manualLayout>
          <c:xMode val="edge"/>
          <c:yMode val="edge"/>
          <c:x val="7.4149231135386656E-2"/>
          <c:y val="0.94979077643366161"/>
          <c:w val="0.78486558509235216"/>
          <c:h val="3.7700133134807613E-2"/>
        </c:manualLayout>
      </c:layout>
      <c:overlay val="0"/>
      <c:txPr>
        <a:bodyPr/>
        <a:lstStyle/>
        <a:p>
          <a:pPr>
            <a:defRPr sz="1200" b="1"/>
          </a:pPr>
          <a:endParaRPr lang="en-US"/>
        </a:p>
      </c:txPr>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7342368121562591E-2"/>
          <c:y val="1.8723366228906576E-2"/>
          <c:w val="0.8435040241128865"/>
          <c:h val="0.8595298092281628"/>
        </c:manualLayout>
      </c:layout>
      <c:lineChart>
        <c:grouping val="standard"/>
        <c:varyColors val="0"/>
        <c:ser>
          <c:idx val="0"/>
          <c:order val="0"/>
          <c:tx>
            <c:strRef>
              <c:f>Sheet1!$B$3</c:f>
              <c:strCache>
                <c:ptCount val="1"/>
                <c:pt idx="0">
                  <c:v>25% H</c:v>
                </c:pt>
              </c:strCache>
            </c:strRef>
          </c:tx>
          <c:spPr>
            <a:ln w="34925">
              <a:solidFill>
                <a:srgbClr val="FF0000"/>
              </a:solidFill>
              <a:prstDash val="sysDash"/>
            </a:ln>
          </c:spPr>
          <c:marker>
            <c:symbol val="none"/>
          </c:marker>
          <c:cat>
            <c:numRef>
              <c:f>Sheet1!$A$4:$A$16</c:f>
              <c:numCache>
                <c:formatCode>d\-mmm</c:formatCode>
                <c:ptCount val="13"/>
                <c:pt idx="0">
                  <c:v>42984</c:v>
                </c:pt>
                <c:pt idx="1">
                  <c:v>42991</c:v>
                </c:pt>
                <c:pt idx="2">
                  <c:v>42998</c:v>
                </c:pt>
                <c:pt idx="3">
                  <c:v>43005</c:v>
                </c:pt>
                <c:pt idx="4">
                  <c:v>43012</c:v>
                </c:pt>
                <c:pt idx="5">
                  <c:v>43019</c:v>
                </c:pt>
                <c:pt idx="6">
                  <c:v>43026</c:v>
                </c:pt>
                <c:pt idx="7">
                  <c:v>43033</c:v>
                </c:pt>
                <c:pt idx="8">
                  <c:v>43040</c:v>
                </c:pt>
                <c:pt idx="9">
                  <c:v>43047</c:v>
                </c:pt>
                <c:pt idx="10">
                  <c:v>43054</c:v>
                </c:pt>
                <c:pt idx="11">
                  <c:v>43061</c:v>
                </c:pt>
                <c:pt idx="12">
                  <c:v>43068</c:v>
                </c:pt>
              </c:numCache>
            </c:numRef>
          </c:cat>
          <c:val>
            <c:numRef>
              <c:f>Sheet1!$B$4:$B$16</c:f>
              <c:numCache>
                <c:formatCode>General</c:formatCode>
                <c:ptCount val="13"/>
                <c:pt idx="0">
                  <c:v>510.67</c:v>
                </c:pt>
                <c:pt idx="1">
                  <c:v>558.32000000000005</c:v>
                </c:pt>
                <c:pt idx="2">
                  <c:v>567.14</c:v>
                </c:pt>
                <c:pt idx="3">
                  <c:v>524.33000000000004</c:v>
                </c:pt>
                <c:pt idx="4">
                  <c:v>669.6</c:v>
                </c:pt>
                <c:pt idx="5">
                  <c:v>627.37</c:v>
                </c:pt>
                <c:pt idx="6">
                  <c:v>607.87</c:v>
                </c:pt>
                <c:pt idx="7">
                  <c:v>618.54999999999995</c:v>
                </c:pt>
                <c:pt idx="8">
                  <c:v>784.1</c:v>
                </c:pt>
                <c:pt idx="9">
                  <c:v>789.02</c:v>
                </c:pt>
                <c:pt idx="10">
                  <c:v>754.34</c:v>
                </c:pt>
                <c:pt idx="11">
                  <c:v>848.4</c:v>
                </c:pt>
                <c:pt idx="12">
                  <c:v>897.99</c:v>
                </c:pt>
              </c:numCache>
            </c:numRef>
          </c:val>
          <c:smooth val="0"/>
        </c:ser>
        <c:ser>
          <c:idx val="1"/>
          <c:order val="1"/>
          <c:tx>
            <c:strRef>
              <c:f>Sheet1!$C$3</c:f>
              <c:strCache>
                <c:ptCount val="1"/>
                <c:pt idx="0">
                  <c:v>50% H</c:v>
                </c:pt>
              </c:strCache>
            </c:strRef>
          </c:tx>
          <c:spPr>
            <a:ln w="34925">
              <a:solidFill>
                <a:srgbClr val="00B0F0"/>
              </a:solidFill>
              <a:prstDash val="sysDash"/>
            </a:ln>
          </c:spPr>
          <c:marker>
            <c:symbol val="none"/>
          </c:marker>
          <c:cat>
            <c:numRef>
              <c:f>Sheet1!$A$4:$A$16</c:f>
              <c:numCache>
                <c:formatCode>d\-mmm</c:formatCode>
                <c:ptCount val="13"/>
                <c:pt idx="0">
                  <c:v>42984</c:v>
                </c:pt>
                <c:pt idx="1">
                  <c:v>42991</c:v>
                </c:pt>
                <c:pt idx="2">
                  <c:v>42998</c:v>
                </c:pt>
                <c:pt idx="3">
                  <c:v>43005</c:v>
                </c:pt>
                <c:pt idx="4">
                  <c:v>43012</c:v>
                </c:pt>
                <c:pt idx="5">
                  <c:v>43019</c:v>
                </c:pt>
                <c:pt idx="6">
                  <c:v>43026</c:v>
                </c:pt>
                <c:pt idx="7">
                  <c:v>43033</c:v>
                </c:pt>
                <c:pt idx="8">
                  <c:v>43040</c:v>
                </c:pt>
                <c:pt idx="9">
                  <c:v>43047</c:v>
                </c:pt>
                <c:pt idx="10">
                  <c:v>43054</c:v>
                </c:pt>
                <c:pt idx="11">
                  <c:v>43061</c:v>
                </c:pt>
                <c:pt idx="12">
                  <c:v>43068</c:v>
                </c:pt>
              </c:numCache>
            </c:numRef>
          </c:cat>
          <c:val>
            <c:numRef>
              <c:f>Sheet1!$C$4:$C$16</c:f>
              <c:numCache>
                <c:formatCode>General</c:formatCode>
                <c:ptCount val="13"/>
                <c:pt idx="0">
                  <c:v>713.01</c:v>
                </c:pt>
                <c:pt idx="1">
                  <c:v>870.35</c:v>
                </c:pt>
                <c:pt idx="2">
                  <c:v>1091.97</c:v>
                </c:pt>
                <c:pt idx="3">
                  <c:v>1240.02</c:v>
                </c:pt>
                <c:pt idx="4">
                  <c:v>1333.32</c:v>
                </c:pt>
                <c:pt idx="5">
                  <c:v>1365.25</c:v>
                </c:pt>
                <c:pt idx="6">
                  <c:v>1379.44</c:v>
                </c:pt>
                <c:pt idx="7">
                  <c:v>1389.53</c:v>
                </c:pt>
                <c:pt idx="8">
                  <c:v>1416.9</c:v>
                </c:pt>
                <c:pt idx="9">
                  <c:v>1527.7</c:v>
                </c:pt>
                <c:pt idx="10">
                  <c:v>1764.56</c:v>
                </c:pt>
                <c:pt idx="11">
                  <c:v>1864.85</c:v>
                </c:pt>
                <c:pt idx="12">
                  <c:v>1762.63</c:v>
                </c:pt>
              </c:numCache>
            </c:numRef>
          </c:val>
          <c:smooth val="0"/>
        </c:ser>
        <c:ser>
          <c:idx val="2"/>
          <c:order val="2"/>
          <c:tx>
            <c:strRef>
              <c:f>Sheet1!$D$3</c:f>
              <c:strCache>
                <c:ptCount val="1"/>
                <c:pt idx="0">
                  <c:v>75% H</c:v>
                </c:pt>
              </c:strCache>
            </c:strRef>
          </c:tx>
          <c:spPr>
            <a:ln w="38100">
              <a:solidFill>
                <a:srgbClr val="00B050"/>
              </a:solidFill>
            </a:ln>
          </c:spPr>
          <c:marker>
            <c:symbol val="none"/>
          </c:marker>
          <c:cat>
            <c:numRef>
              <c:f>Sheet1!$A$4:$A$16</c:f>
              <c:numCache>
                <c:formatCode>d\-mmm</c:formatCode>
                <c:ptCount val="13"/>
                <c:pt idx="0">
                  <c:v>42984</c:v>
                </c:pt>
                <c:pt idx="1">
                  <c:v>42991</c:v>
                </c:pt>
                <c:pt idx="2">
                  <c:v>42998</c:v>
                </c:pt>
                <c:pt idx="3">
                  <c:v>43005</c:v>
                </c:pt>
                <c:pt idx="4">
                  <c:v>43012</c:v>
                </c:pt>
                <c:pt idx="5">
                  <c:v>43019</c:v>
                </c:pt>
                <c:pt idx="6">
                  <c:v>43026</c:v>
                </c:pt>
                <c:pt idx="7">
                  <c:v>43033</c:v>
                </c:pt>
                <c:pt idx="8">
                  <c:v>43040</c:v>
                </c:pt>
                <c:pt idx="9">
                  <c:v>43047</c:v>
                </c:pt>
                <c:pt idx="10">
                  <c:v>43054</c:v>
                </c:pt>
                <c:pt idx="11">
                  <c:v>43061</c:v>
                </c:pt>
                <c:pt idx="12">
                  <c:v>43068</c:v>
                </c:pt>
              </c:numCache>
            </c:numRef>
          </c:cat>
          <c:val>
            <c:numRef>
              <c:f>Sheet1!$D$4:$D$16</c:f>
              <c:numCache>
                <c:formatCode>General</c:formatCode>
                <c:ptCount val="13"/>
                <c:pt idx="0">
                  <c:v>1207.45</c:v>
                </c:pt>
                <c:pt idx="1">
                  <c:v>1394.41</c:v>
                </c:pt>
                <c:pt idx="2">
                  <c:v>1491.74</c:v>
                </c:pt>
                <c:pt idx="3">
                  <c:v>1598.93</c:v>
                </c:pt>
                <c:pt idx="4">
                  <c:v>1701.84</c:v>
                </c:pt>
                <c:pt idx="5">
                  <c:v>1856.14</c:v>
                </c:pt>
                <c:pt idx="6">
                  <c:v>2056.27</c:v>
                </c:pt>
                <c:pt idx="7">
                  <c:v>2220.85</c:v>
                </c:pt>
                <c:pt idx="8">
                  <c:v>2110.41</c:v>
                </c:pt>
                <c:pt idx="9">
                  <c:v>2206.98</c:v>
                </c:pt>
                <c:pt idx="10">
                  <c:v>2445.92</c:v>
                </c:pt>
                <c:pt idx="11">
                  <c:v>2606.7199999999998</c:v>
                </c:pt>
                <c:pt idx="12">
                  <c:v>2753.68</c:v>
                </c:pt>
              </c:numCache>
            </c:numRef>
          </c:val>
          <c:smooth val="0"/>
        </c:ser>
        <c:ser>
          <c:idx val="3"/>
          <c:order val="3"/>
          <c:tx>
            <c:strRef>
              <c:f>Sheet1!$E$3</c:f>
              <c:strCache>
                <c:ptCount val="1"/>
                <c:pt idx="0">
                  <c:v>25% T</c:v>
                </c:pt>
              </c:strCache>
            </c:strRef>
          </c:tx>
          <c:spPr>
            <a:ln w="38100">
              <a:solidFill>
                <a:srgbClr val="FF0000"/>
              </a:solidFill>
            </a:ln>
          </c:spPr>
          <c:marker>
            <c:symbol val="none"/>
          </c:marker>
          <c:cat>
            <c:numRef>
              <c:f>Sheet1!$A$4:$A$16</c:f>
              <c:numCache>
                <c:formatCode>d\-mmm</c:formatCode>
                <c:ptCount val="13"/>
                <c:pt idx="0">
                  <c:v>42984</c:v>
                </c:pt>
                <c:pt idx="1">
                  <c:v>42991</c:v>
                </c:pt>
                <c:pt idx="2">
                  <c:v>42998</c:v>
                </c:pt>
                <c:pt idx="3">
                  <c:v>43005</c:v>
                </c:pt>
                <c:pt idx="4">
                  <c:v>43012</c:v>
                </c:pt>
                <c:pt idx="5">
                  <c:v>43019</c:v>
                </c:pt>
                <c:pt idx="6">
                  <c:v>43026</c:v>
                </c:pt>
                <c:pt idx="7">
                  <c:v>43033</c:v>
                </c:pt>
                <c:pt idx="8">
                  <c:v>43040</c:v>
                </c:pt>
                <c:pt idx="9">
                  <c:v>43047</c:v>
                </c:pt>
                <c:pt idx="10">
                  <c:v>43054</c:v>
                </c:pt>
                <c:pt idx="11">
                  <c:v>43061</c:v>
                </c:pt>
                <c:pt idx="12">
                  <c:v>43068</c:v>
                </c:pt>
              </c:numCache>
            </c:numRef>
          </c:cat>
          <c:val>
            <c:numRef>
              <c:f>Sheet1!$E$4:$E$16</c:f>
              <c:numCache>
                <c:formatCode>General</c:formatCode>
                <c:ptCount val="13"/>
                <c:pt idx="0">
                  <c:v>1186.3876429966517</c:v>
                </c:pt>
                <c:pt idx="1">
                  <c:v>1090.4635968889509</c:v>
                </c:pt>
                <c:pt idx="2">
                  <c:v>1009.1109619140625</c:v>
                </c:pt>
                <c:pt idx="3">
                  <c:v>962.19894845145086</c:v>
                </c:pt>
                <c:pt idx="4">
                  <c:v>926.29518345424106</c:v>
                </c:pt>
                <c:pt idx="5">
                  <c:v>823.73994663783481</c:v>
                </c:pt>
                <c:pt idx="6">
                  <c:v>818.73207310267856</c:v>
                </c:pt>
                <c:pt idx="7">
                  <c:v>837.16761125837058</c:v>
                </c:pt>
                <c:pt idx="8">
                  <c:v>737.46205357142856</c:v>
                </c:pt>
                <c:pt idx="9">
                  <c:v>815.52960205078125</c:v>
                </c:pt>
                <c:pt idx="10">
                  <c:v>825.56527273995539</c:v>
                </c:pt>
                <c:pt idx="11">
                  <c:v>854.02947126116067</c:v>
                </c:pt>
                <c:pt idx="12">
                  <c:v>831.73486328125</c:v>
                </c:pt>
              </c:numCache>
            </c:numRef>
          </c:val>
          <c:smooth val="0"/>
        </c:ser>
        <c:ser>
          <c:idx val="4"/>
          <c:order val="4"/>
          <c:tx>
            <c:strRef>
              <c:f>Sheet1!$F$3</c:f>
              <c:strCache>
                <c:ptCount val="1"/>
                <c:pt idx="0">
                  <c:v>50% T</c:v>
                </c:pt>
              </c:strCache>
            </c:strRef>
          </c:tx>
          <c:spPr>
            <a:ln w="38100">
              <a:solidFill>
                <a:srgbClr val="00B0F0"/>
              </a:solidFill>
            </a:ln>
          </c:spPr>
          <c:marker>
            <c:symbol val="none"/>
          </c:marker>
          <c:cat>
            <c:numRef>
              <c:f>Sheet1!$A$4:$A$16</c:f>
              <c:numCache>
                <c:formatCode>d\-mmm</c:formatCode>
                <c:ptCount val="13"/>
                <c:pt idx="0">
                  <c:v>42984</c:v>
                </c:pt>
                <c:pt idx="1">
                  <c:v>42991</c:v>
                </c:pt>
                <c:pt idx="2">
                  <c:v>42998</c:v>
                </c:pt>
                <c:pt idx="3">
                  <c:v>43005</c:v>
                </c:pt>
                <c:pt idx="4">
                  <c:v>43012</c:v>
                </c:pt>
                <c:pt idx="5">
                  <c:v>43019</c:v>
                </c:pt>
                <c:pt idx="6">
                  <c:v>43026</c:v>
                </c:pt>
                <c:pt idx="7">
                  <c:v>43033</c:v>
                </c:pt>
                <c:pt idx="8">
                  <c:v>43040</c:v>
                </c:pt>
                <c:pt idx="9">
                  <c:v>43047</c:v>
                </c:pt>
                <c:pt idx="10">
                  <c:v>43054</c:v>
                </c:pt>
                <c:pt idx="11">
                  <c:v>43061</c:v>
                </c:pt>
                <c:pt idx="12">
                  <c:v>43068</c:v>
                </c:pt>
              </c:numCache>
            </c:numRef>
          </c:cat>
          <c:val>
            <c:numRef>
              <c:f>Sheet1!$F$4:$F$16</c:f>
              <c:numCache>
                <c:formatCode>General</c:formatCode>
                <c:ptCount val="13"/>
                <c:pt idx="0">
                  <c:v>1195.0740966796875</c:v>
                </c:pt>
                <c:pt idx="1">
                  <c:v>1167.1952601841517</c:v>
                </c:pt>
                <c:pt idx="2">
                  <c:v>1206.10009765625</c:v>
                </c:pt>
                <c:pt idx="3">
                  <c:v>1196.2045026506696</c:v>
                </c:pt>
                <c:pt idx="4">
                  <c:v>1203.6985909598213</c:v>
                </c:pt>
                <c:pt idx="5">
                  <c:v>1275.4647216796875</c:v>
                </c:pt>
                <c:pt idx="6">
                  <c:v>1334.5040806361608</c:v>
                </c:pt>
                <c:pt idx="7">
                  <c:v>1319.5835658482142</c:v>
                </c:pt>
                <c:pt idx="8">
                  <c:v>1242.6917375837054</c:v>
                </c:pt>
                <c:pt idx="9">
                  <c:v>1425.0830950055804</c:v>
                </c:pt>
                <c:pt idx="10">
                  <c:v>1278.034423828125</c:v>
                </c:pt>
                <c:pt idx="11">
                  <c:v>1448.0060686383929</c:v>
                </c:pt>
                <c:pt idx="12">
                  <c:v>1628.1505737304687</c:v>
                </c:pt>
              </c:numCache>
            </c:numRef>
          </c:val>
          <c:smooth val="0"/>
        </c:ser>
        <c:ser>
          <c:idx val="5"/>
          <c:order val="5"/>
          <c:tx>
            <c:strRef>
              <c:f>Sheet1!$G$3</c:f>
              <c:strCache>
                <c:ptCount val="1"/>
                <c:pt idx="0">
                  <c:v>75% T</c:v>
                </c:pt>
              </c:strCache>
            </c:strRef>
          </c:tx>
          <c:spPr>
            <a:ln w="34925">
              <a:solidFill>
                <a:srgbClr val="00B050"/>
              </a:solidFill>
              <a:prstDash val="sysDash"/>
            </a:ln>
          </c:spPr>
          <c:marker>
            <c:symbol val="none"/>
          </c:marker>
          <c:cat>
            <c:numRef>
              <c:f>Sheet1!$A$4:$A$16</c:f>
              <c:numCache>
                <c:formatCode>d\-mmm</c:formatCode>
                <c:ptCount val="13"/>
                <c:pt idx="0">
                  <c:v>42984</c:v>
                </c:pt>
                <c:pt idx="1">
                  <c:v>42991</c:v>
                </c:pt>
                <c:pt idx="2">
                  <c:v>42998</c:v>
                </c:pt>
                <c:pt idx="3">
                  <c:v>43005</c:v>
                </c:pt>
                <c:pt idx="4">
                  <c:v>43012</c:v>
                </c:pt>
                <c:pt idx="5">
                  <c:v>43019</c:v>
                </c:pt>
                <c:pt idx="6">
                  <c:v>43026</c:v>
                </c:pt>
                <c:pt idx="7">
                  <c:v>43033</c:v>
                </c:pt>
                <c:pt idx="8">
                  <c:v>43040</c:v>
                </c:pt>
                <c:pt idx="9">
                  <c:v>43047</c:v>
                </c:pt>
                <c:pt idx="10">
                  <c:v>43054</c:v>
                </c:pt>
                <c:pt idx="11">
                  <c:v>43061</c:v>
                </c:pt>
                <c:pt idx="12">
                  <c:v>43068</c:v>
                </c:pt>
              </c:numCache>
            </c:numRef>
          </c:cat>
          <c:val>
            <c:numRef>
              <c:f>Sheet1!$G$4:$G$16</c:f>
              <c:numCache>
                <c:formatCode>General</c:formatCode>
                <c:ptCount val="13"/>
                <c:pt idx="0">
                  <c:v>1234.1134033203125</c:v>
                </c:pt>
                <c:pt idx="1">
                  <c:v>1283.91748046875</c:v>
                </c:pt>
                <c:pt idx="2">
                  <c:v>1348.8576834542412</c:v>
                </c:pt>
                <c:pt idx="3">
                  <c:v>1485.188720703125</c:v>
                </c:pt>
                <c:pt idx="4">
                  <c:v>1538.5625697544642</c:v>
                </c:pt>
                <c:pt idx="5">
                  <c:v>1684.3752790178571</c:v>
                </c:pt>
                <c:pt idx="6">
                  <c:v>1651.8252301897321</c:v>
                </c:pt>
                <c:pt idx="7">
                  <c:v>1811.1969168526787</c:v>
                </c:pt>
                <c:pt idx="8">
                  <c:v>1932.4359828404017</c:v>
                </c:pt>
                <c:pt idx="9">
                  <c:v>2113.4558279854909</c:v>
                </c:pt>
                <c:pt idx="10">
                  <c:v>2070.5406668526784</c:v>
                </c:pt>
                <c:pt idx="11">
                  <c:v>2360.5578264508927</c:v>
                </c:pt>
                <c:pt idx="12">
                  <c:v>2533.6195068359375</c:v>
                </c:pt>
              </c:numCache>
            </c:numRef>
          </c:val>
          <c:smooth val="0"/>
        </c:ser>
        <c:dLbls>
          <c:showLegendKey val="0"/>
          <c:showVal val="0"/>
          <c:showCatName val="0"/>
          <c:showSerName val="0"/>
          <c:showPercent val="0"/>
          <c:showBubbleSize val="0"/>
        </c:dLbls>
        <c:marker val="1"/>
        <c:smooth val="0"/>
        <c:axId val="43449728"/>
        <c:axId val="43521152"/>
      </c:lineChart>
      <c:dateAx>
        <c:axId val="43449728"/>
        <c:scaling>
          <c:orientation val="minMax"/>
        </c:scaling>
        <c:delete val="0"/>
        <c:axPos val="b"/>
        <c:numFmt formatCode="d\-mmm" sourceLinked="1"/>
        <c:majorTickMark val="out"/>
        <c:minorTickMark val="none"/>
        <c:tickLblPos val="nextTo"/>
        <c:crossAx val="43521152"/>
        <c:crosses val="autoZero"/>
        <c:auto val="1"/>
        <c:lblOffset val="100"/>
        <c:baseTimeUnit val="days"/>
      </c:dateAx>
      <c:valAx>
        <c:axId val="43521152"/>
        <c:scaling>
          <c:orientation val="minMax"/>
        </c:scaling>
        <c:delete val="0"/>
        <c:axPos val="l"/>
        <c:majorGridlines/>
        <c:numFmt formatCode="General" sourceLinked="1"/>
        <c:majorTickMark val="out"/>
        <c:minorTickMark val="none"/>
        <c:tickLblPos val="nextTo"/>
        <c:txPr>
          <a:bodyPr/>
          <a:lstStyle/>
          <a:p>
            <a:pPr>
              <a:defRPr sz="1200" b="1"/>
            </a:pPr>
            <a:endParaRPr lang="en-US"/>
          </a:p>
        </c:txPr>
        <c:crossAx val="43449728"/>
        <c:crosses val="autoZero"/>
        <c:crossBetween val="between"/>
      </c:valAx>
    </c:plotArea>
    <c:legend>
      <c:legendPos val="b"/>
      <c:layout>
        <c:manualLayout>
          <c:xMode val="edge"/>
          <c:yMode val="edge"/>
          <c:x val="7.4747993528425705E-2"/>
          <c:y val="0.94979077643366161"/>
          <c:w val="0.78776015823222578"/>
          <c:h val="3.7700133134807613E-2"/>
        </c:manualLayout>
      </c:layout>
      <c:overlay val="0"/>
      <c:txPr>
        <a:bodyPr/>
        <a:lstStyle/>
        <a:p>
          <a:pPr>
            <a:defRPr sz="1200" b="1"/>
          </a:pPr>
          <a:endParaRPr lang="en-US"/>
        </a:p>
      </c:txPr>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879325158803601E-2"/>
          <c:y val="2.3147070459668032E-2"/>
          <c:w val="0.86378322030417776"/>
          <c:h val="0.80592326772900913"/>
        </c:manualLayout>
      </c:layout>
      <c:lineChart>
        <c:grouping val="standard"/>
        <c:varyColors val="0"/>
        <c:ser>
          <c:idx val="0"/>
          <c:order val="0"/>
          <c:tx>
            <c:strRef>
              <c:f>'dele T'!$T$3</c:f>
              <c:strCache>
                <c:ptCount val="1"/>
                <c:pt idx="0">
                  <c:v>25% T</c:v>
                </c:pt>
              </c:strCache>
            </c:strRef>
          </c:tx>
          <c:spPr>
            <a:ln w="38100">
              <a:solidFill>
                <a:srgbClr val="FF0000"/>
              </a:solidFill>
            </a:ln>
          </c:spPr>
          <c:marker>
            <c:symbol val="none"/>
          </c:marker>
          <c:cat>
            <c:numRef>
              <c:f>'dele T'!$S$4:$S$16</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T'!$T$4:$T$16</c:f>
              <c:numCache>
                <c:formatCode>0.0</c:formatCode>
                <c:ptCount val="13"/>
                <c:pt idx="0">
                  <c:v>2.3357833112989153</c:v>
                </c:pt>
                <c:pt idx="1">
                  <c:v>2.2561709540230885</c:v>
                </c:pt>
                <c:pt idx="2">
                  <c:v>2.2081125463758196</c:v>
                </c:pt>
                <c:pt idx="3">
                  <c:v>2.1423873901367187</c:v>
                </c:pt>
                <c:pt idx="4">
                  <c:v>2.0769242218562534</c:v>
                </c:pt>
                <c:pt idx="5">
                  <c:v>2.0513080188206265</c:v>
                </c:pt>
                <c:pt idx="6">
                  <c:v>2.0799761840275357</c:v>
                </c:pt>
                <c:pt idx="7">
                  <c:v>2.105175188609532</c:v>
                </c:pt>
                <c:pt idx="8">
                  <c:v>2.1331444127219066</c:v>
                </c:pt>
                <c:pt idx="9">
                  <c:v>2.1650901521955217</c:v>
                </c:pt>
                <c:pt idx="10">
                  <c:v>2.2008248737880161</c:v>
                </c:pt>
                <c:pt idx="11">
                  <c:v>2.2485947949545726</c:v>
                </c:pt>
                <c:pt idx="12">
                  <c:v>2.3085254601069858</c:v>
                </c:pt>
              </c:numCache>
            </c:numRef>
          </c:val>
          <c:smooth val="0"/>
        </c:ser>
        <c:ser>
          <c:idx val="1"/>
          <c:order val="1"/>
          <c:tx>
            <c:strRef>
              <c:f>'dele T'!$U$3</c:f>
              <c:strCache>
                <c:ptCount val="1"/>
                <c:pt idx="0">
                  <c:v>50% T</c:v>
                </c:pt>
              </c:strCache>
            </c:strRef>
          </c:tx>
          <c:spPr>
            <a:ln w="38100">
              <a:solidFill>
                <a:srgbClr val="00B0F0"/>
              </a:solidFill>
            </a:ln>
          </c:spPr>
          <c:marker>
            <c:symbol val="none"/>
          </c:marker>
          <c:cat>
            <c:numRef>
              <c:f>'dele T'!$S$4:$S$16</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T'!$U$4:$U$16</c:f>
              <c:numCache>
                <c:formatCode>0.0</c:formatCode>
                <c:ptCount val="13"/>
                <c:pt idx="0">
                  <c:v>2.3363436290196011</c:v>
                </c:pt>
                <c:pt idx="1">
                  <c:v>2.2615661280495778</c:v>
                </c:pt>
                <c:pt idx="2">
                  <c:v>2.2277706010001048</c:v>
                </c:pt>
                <c:pt idx="3">
                  <c:v>2.177299976348877</c:v>
                </c:pt>
                <c:pt idx="4">
                  <c:v>2.151808568409511</c:v>
                </c:pt>
                <c:pt idx="5">
                  <c:v>2.1326586859566823</c:v>
                </c:pt>
                <c:pt idx="6">
                  <c:v>2.1546256201607838</c:v>
                </c:pt>
                <c:pt idx="7">
                  <c:v>2.1802434921264648</c:v>
                </c:pt>
                <c:pt idx="8">
                  <c:v>2.2318999086107527</c:v>
                </c:pt>
                <c:pt idx="9">
                  <c:v>2.2801879814692905</c:v>
                </c:pt>
                <c:pt idx="10">
                  <c:v>2.3463920865740096</c:v>
                </c:pt>
                <c:pt idx="11">
                  <c:v>2.4245604446956088</c:v>
                </c:pt>
                <c:pt idx="12">
                  <c:v>2.500725201198033</c:v>
                </c:pt>
              </c:numCache>
            </c:numRef>
          </c:val>
          <c:smooth val="0"/>
        </c:ser>
        <c:ser>
          <c:idx val="2"/>
          <c:order val="2"/>
          <c:tx>
            <c:strRef>
              <c:f>'dele T'!$V$3</c:f>
              <c:strCache>
                <c:ptCount val="1"/>
                <c:pt idx="0">
                  <c:v>75% T</c:v>
                </c:pt>
              </c:strCache>
            </c:strRef>
          </c:tx>
          <c:spPr>
            <a:ln w="38100">
              <a:solidFill>
                <a:srgbClr val="00B050"/>
              </a:solidFill>
            </a:ln>
          </c:spPr>
          <c:marker>
            <c:symbol val="none"/>
          </c:marker>
          <c:cat>
            <c:numRef>
              <c:f>'dele T'!$S$4:$S$16</c:f>
              <c:numCache>
                <c:formatCode>m/d/yyyy</c:formatCode>
                <c:ptCount val="13"/>
                <c:pt idx="0">
                  <c:v>24716</c:v>
                </c:pt>
                <c:pt idx="1">
                  <c:v>24723</c:v>
                </c:pt>
                <c:pt idx="2">
                  <c:v>24730</c:v>
                </c:pt>
                <c:pt idx="3">
                  <c:v>24737</c:v>
                </c:pt>
                <c:pt idx="4">
                  <c:v>24744</c:v>
                </c:pt>
                <c:pt idx="5">
                  <c:v>24751</c:v>
                </c:pt>
                <c:pt idx="6">
                  <c:v>24758</c:v>
                </c:pt>
                <c:pt idx="7">
                  <c:v>24765</c:v>
                </c:pt>
                <c:pt idx="8">
                  <c:v>24772</c:v>
                </c:pt>
                <c:pt idx="9">
                  <c:v>24779</c:v>
                </c:pt>
                <c:pt idx="10">
                  <c:v>24786</c:v>
                </c:pt>
                <c:pt idx="11">
                  <c:v>24793</c:v>
                </c:pt>
                <c:pt idx="12">
                  <c:v>24800</c:v>
                </c:pt>
              </c:numCache>
            </c:numRef>
          </c:cat>
          <c:val>
            <c:numRef>
              <c:f>'dele T'!$V$4:$V$16</c:f>
              <c:numCache>
                <c:formatCode>0.0</c:formatCode>
                <c:ptCount val="13"/>
                <c:pt idx="0">
                  <c:v>2.3376764910561696</c:v>
                </c:pt>
                <c:pt idx="1">
                  <c:v>2.2763332639421736</c:v>
                </c:pt>
                <c:pt idx="2">
                  <c:v>2.2573655673435757</c:v>
                </c:pt>
                <c:pt idx="3">
                  <c:v>2.2203793525695801</c:v>
                </c:pt>
                <c:pt idx="4">
                  <c:v>2.213103873389108</c:v>
                </c:pt>
                <c:pt idx="5">
                  <c:v>2.2207167148590088</c:v>
                </c:pt>
                <c:pt idx="6">
                  <c:v>2.2559812068939209</c:v>
                </c:pt>
                <c:pt idx="7">
                  <c:v>2.3002731800079346</c:v>
                </c:pt>
                <c:pt idx="8">
                  <c:v>2.3652588639940535</c:v>
                </c:pt>
                <c:pt idx="9">
                  <c:v>2.4472823143005371</c:v>
                </c:pt>
                <c:pt idx="10">
                  <c:v>2.5347605773380826</c:v>
                </c:pt>
                <c:pt idx="11">
                  <c:v>2.5984475272042409</c:v>
                </c:pt>
                <c:pt idx="12">
                  <c:v>2.6569744518824985</c:v>
                </c:pt>
              </c:numCache>
            </c:numRef>
          </c:val>
          <c:smooth val="0"/>
        </c:ser>
        <c:dLbls>
          <c:showLegendKey val="0"/>
          <c:showVal val="0"/>
          <c:showCatName val="0"/>
          <c:showSerName val="0"/>
          <c:showPercent val="0"/>
          <c:showBubbleSize val="0"/>
        </c:dLbls>
        <c:marker val="1"/>
        <c:smooth val="0"/>
        <c:axId val="43573632"/>
        <c:axId val="43575168"/>
      </c:lineChart>
      <c:dateAx>
        <c:axId val="43573632"/>
        <c:scaling>
          <c:orientation val="minMax"/>
        </c:scaling>
        <c:delete val="0"/>
        <c:axPos val="b"/>
        <c:numFmt formatCode="d/m" sourceLinked="0"/>
        <c:majorTickMark val="out"/>
        <c:minorTickMark val="none"/>
        <c:tickLblPos val="nextTo"/>
        <c:crossAx val="43575168"/>
        <c:crosses val="autoZero"/>
        <c:auto val="1"/>
        <c:lblOffset val="100"/>
        <c:baseTimeUnit val="days"/>
      </c:dateAx>
      <c:valAx>
        <c:axId val="43575168"/>
        <c:scaling>
          <c:orientation val="minMax"/>
          <c:min val="2"/>
        </c:scaling>
        <c:delete val="0"/>
        <c:axPos val="l"/>
        <c:majorGridlines/>
        <c:numFmt formatCode="0.0" sourceLinked="1"/>
        <c:majorTickMark val="out"/>
        <c:minorTickMark val="none"/>
        <c:tickLblPos val="nextTo"/>
        <c:txPr>
          <a:bodyPr/>
          <a:lstStyle/>
          <a:p>
            <a:pPr>
              <a:defRPr sz="1200" b="1"/>
            </a:pPr>
            <a:endParaRPr lang="en-US"/>
          </a:p>
        </c:txPr>
        <c:crossAx val="43573632"/>
        <c:crosses val="autoZero"/>
        <c:crossBetween val="between"/>
      </c:valAx>
    </c:plotArea>
    <c:legend>
      <c:legendPos val="b"/>
      <c:layout>
        <c:manualLayout>
          <c:xMode val="edge"/>
          <c:yMode val="edge"/>
          <c:x val="0.15331968906886487"/>
          <c:y val="0.92268774716534485"/>
          <c:w val="0.60197283347896957"/>
          <c:h val="6.4803162403124323E-2"/>
        </c:manualLayout>
      </c:layout>
      <c:overlay val="0"/>
      <c:txPr>
        <a:bodyPr/>
        <a:lstStyle/>
        <a:p>
          <a:pPr>
            <a:defRPr sz="1200" b="1"/>
          </a:pPr>
          <a:endParaRPr lang="en-US"/>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391FFE-8CFE-4CCA-9847-1C6616F80683}" type="datetimeFigureOut">
              <a:rPr lang="en-AU" smtClean="0"/>
              <a:t>8/09/2017</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85B7FF-447B-4F84-B450-99535A8040FE}" type="slidenum">
              <a:rPr lang="en-AU" smtClean="0"/>
              <a:t>‹#›</a:t>
            </a:fld>
            <a:endParaRPr lang="en-AU"/>
          </a:p>
        </p:txBody>
      </p:sp>
    </p:spTree>
    <p:extLst>
      <p:ext uri="{BB962C8B-B14F-4D97-AF65-F5344CB8AC3E}">
        <p14:creationId xmlns:p14="http://schemas.microsoft.com/office/powerpoint/2010/main" val="4291551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685B7FF-447B-4F84-B450-99535A8040FE}" type="slidenum">
              <a:rPr lang="en-AU" smtClean="0"/>
              <a:t>1</a:t>
            </a:fld>
            <a:endParaRPr lang="en-AU"/>
          </a:p>
        </p:txBody>
      </p:sp>
    </p:spTree>
    <p:extLst>
      <p:ext uri="{BB962C8B-B14F-4D97-AF65-F5344CB8AC3E}">
        <p14:creationId xmlns:p14="http://schemas.microsoft.com/office/powerpoint/2010/main" val="1299990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Mid Oct is the critical point. The driest site and average spring rain will cause the pasture to follow the lower lines. This site will drop to difficult pasture levels with a dry spring.</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10</a:t>
            </a:fld>
            <a:endParaRPr lang="en-AU"/>
          </a:p>
        </p:txBody>
      </p:sp>
    </p:spTree>
    <p:extLst>
      <p:ext uri="{BB962C8B-B14F-4D97-AF65-F5344CB8AC3E}">
        <p14:creationId xmlns:p14="http://schemas.microsoft.com/office/powerpoint/2010/main" val="395821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 The 2 tactical runs start with a slight difference in pasture mass and different soil moisture.</a:t>
            </a:r>
            <a:r>
              <a:rPr lang="en-AU" baseline="0" dirty="0" smtClean="0"/>
              <a:t> There is not a major difference in the lines . T had a lower starting pasture but a bit more soil moisture at the start, while T2 had higher pasture but lower soil moisture. </a:t>
            </a:r>
            <a:r>
              <a:rPr lang="en-AU" dirty="0" smtClean="0"/>
              <a:t>Better to have moisture in the soil than feed on the ground would</a:t>
            </a:r>
            <a:r>
              <a:rPr lang="en-AU" baseline="0" dirty="0" smtClean="0"/>
              <a:t> be the message from this slide.</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11</a:t>
            </a:fld>
            <a:endParaRPr lang="en-AU"/>
          </a:p>
        </p:txBody>
      </p:sp>
    </p:spTree>
    <p:extLst>
      <p:ext uri="{BB962C8B-B14F-4D97-AF65-F5344CB8AC3E}">
        <p14:creationId xmlns:p14="http://schemas.microsoft.com/office/powerpoint/2010/main" val="1127934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This slide shows the total feed that could be in the paddock, G is green an D is the dead and litter. You add the 2 </a:t>
            </a:r>
            <a:r>
              <a:rPr lang="en-AU" baseline="0" dirty="0" smtClean="0"/>
              <a:t> 25% line to get the total for that tactical run. The same logic applies the other lines. No historical data is shown in these slide.</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12</a:t>
            </a:fld>
            <a:endParaRPr lang="en-AU"/>
          </a:p>
        </p:txBody>
      </p:sp>
    </p:spTree>
    <p:extLst>
      <p:ext uri="{BB962C8B-B14F-4D97-AF65-F5344CB8AC3E}">
        <p14:creationId xmlns:p14="http://schemas.microsoft.com/office/powerpoint/2010/main" val="3723843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To provide some data for other</a:t>
            </a:r>
            <a:r>
              <a:rPr lang="en-AU" baseline="0" dirty="0" smtClean="0"/>
              <a:t> Monaro areas a GrassGro only run was done for a loamy soil north east of Cooma, sown to an improved pasture. The model said that the top was nearly dry with some lower moisture. The spread of the 3 solid is substantial  due to low soil moisture and the direction is driven by rainfall. The strong starting pasture position has been a major influence.</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13</a:t>
            </a:fld>
            <a:endParaRPr lang="en-AU"/>
          </a:p>
        </p:txBody>
      </p:sp>
    </p:spTree>
    <p:extLst>
      <p:ext uri="{BB962C8B-B14F-4D97-AF65-F5344CB8AC3E}">
        <p14:creationId xmlns:p14="http://schemas.microsoft.com/office/powerpoint/2010/main" val="1229188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The next 3 slide displays the fat score of the breeding adult ewes. Lambing is the</a:t>
            </a:r>
            <a:r>
              <a:rPr lang="en-AU" baseline="0" dirty="0" smtClean="0"/>
              <a:t> last 2 weeks on sept and the turn in the lines tends to match peak milk production. Overall there are no major problem with the shape of the lines.</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16</a:t>
            </a:fld>
            <a:endParaRPr lang="en-AU"/>
          </a:p>
        </p:txBody>
      </p:sp>
    </p:spTree>
    <p:extLst>
      <p:ext uri="{BB962C8B-B14F-4D97-AF65-F5344CB8AC3E}">
        <p14:creationId xmlns:p14="http://schemas.microsoft.com/office/powerpoint/2010/main" val="4253355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So the last 56 years of rainfall data tells us that Bungarby has a 50% chance of get above or below 34mm or it has a 75 % chance of getting more than 21 mm.</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19</a:t>
            </a:fld>
            <a:endParaRPr lang="en-AU"/>
          </a:p>
        </p:txBody>
      </p:sp>
    </p:spTree>
    <p:extLst>
      <p:ext uri="{BB962C8B-B14F-4D97-AF65-F5344CB8AC3E}">
        <p14:creationId xmlns:p14="http://schemas.microsoft.com/office/powerpoint/2010/main" val="720202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From the BOM site you can get the chance of a certain amount of rain that you select. The data</a:t>
            </a:r>
            <a:r>
              <a:rPr lang="en-AU" baseline="0" dirty="0" smtClean="0"/>
              <a:t> on these 2 slides are the same it is just presented in different ways.</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20</a:t>
            </a:fld>
            <a:endParaRPr lang="en-AU"/>
          </a:p>
        </p:txBody>
      </p:sp>
    </p:spTree>
    <p:extLst>
      <p:ext uri="{BB962C8B-B14F-4D97-AF65-F5344CB8AC3E}">
        <p14:creationId xmlns:p14="http://schemas.microsoft.com/office/powerpoint/2010/main" val="418727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This is an attempt to give producers an idea of how much of the soil water potential is in the soil at the 31 August 2107. These figures overestimate the water available</a:t>
            </a:r>
            <a:r>
              <a:rPr lang="en-AU" baseline="0" dirty="0" smtClean="0"/>
              <a:t> to the plant because at this stage we can not work out the wilting point.  Pasture plants rarely make use of water below  60 cm for growth.  They will use the water at depth to stay alive in dry times. Lucerne is an exception to this comment.</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2</a:t>
            </a:fld>
            <a:endParaRPr lang="en-AU"/>
          </a:p>
        </p:txBody>
      </p:sp>
    </p:spTree>
    <p:extLst>
      <p:ext uri="{BB962C8B-B14F-4D97-AF65-F5344CB8AC3E}">
        <p14:creationId xmlns:p14="http://schemas.microsoft.com/office/powerpoint/2010/main" val="1417351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Look along a line to see how it has changed. How does the current point on each line compare to the high and low point along the line? The red circle</a:t>
            </a:r>
            <a:r>
              <a:rPr lang="en-AU" baseline="0" dirty="0" smtClean="0"/>
              <a:t> shows a point of waterlogging, when it goes straight up and down that is a sign there is more water than the level of soil can handle so it drains. The blue circle shows the point where the drainage has stopped, we now have a valid measure of plant available water.</a:t>
            </a:r>
          </a:p>
          <a:p>
            <a:endParaRPr lang="en-AU" baseline="0" dirty="0" smtClean="0"/>
          </a:p>
          <a:p>
            <a:r>
              <a:rPr lang="en-AU" baseline="0" dirty="0" smtClean="0"/>
              <a:t>Red line is 10cm, Brown is 20 cm, Green line 40 cm, Blue line is 60 cm, Purple line is 80 cm and the brown lines is 100 cm.</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3</a:t>
            </a:fld>
            <a:endParaRPr lang="en-AU"/>
          </a:p>
        </p:txBody>
      </p:sp>
    </p:spTree>
    <p:extLst>
      <p:ext uri="{BB962C8B-B14F-4D97-AF65-F5344CB8AC3E}">
        <p14:creationId xmlns:p14="http://schemas.microsoft.com/office/powerpoint/2010/main" val="699876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The same sensor</a:t>
            </a:r>
            <a:r>
              <a:rPr lang="en-AU" baseline="0" dirty="0" smtClean="0"/>
              <a:t> depths apply as the previous slide. Note how the moisture has built in the 10, 20, 40 cm sensors since May. The 10 cm is at levels similar to last Sept. All the probe data will be presented differently in another month and will be accessed from the MFS home page.  These probes become more useful with longer period of data.</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4</a:t>
            </a:fld>
            <a:endParaRPr lang="en-AU"/>
          </a:p>
        </p:txBody>
      </p:sp>
    </p:spTree>
    <p:extLst>
      <p:ext uri="{BB962C8B-B14F-4D97-AF65-F5344CB8AC3E}">
        <p14:creationId xmlns:p14="http://schemas.microsoft.com/office/powerpoint/2010/main" val="32005546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There is variation across the site due to rainfall and pasture growth. The </a:t>
            </a:r>
            <a:r>
              <a:rPr lang="en-AU" dirty="0" err="1" smtClean="0"/>
              <a:t>Muniong</a:t>
            </a:r>
            <a:r>
              <a:rPr lang="en-AU" baseline="0" dirty="0" smtClean="0"/>
              <a:t> is at 1200m elevation so moisture has built due to low /no growth. All site are on the dry side at depth.</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5</a:t>
            </a:fld>
            <a:endParaRPr lang="en-AU"/>
          </a:p>
        </p:txBody>
      </p:sp>
    </p:spTree>
    <p:extLst>
      <p:ext uri="{BB962C8B-B14F-4D97-AF65-F5344CB8AC3E}">
        <p14:creationId xmlns:p14="http://schemas.microsoft.com/office/powerpoint/2010/main" val="4237832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smtClean="0"/>
              <a:t>T stands for the tactical run </a:t>
            </a:r>
            <a:r>
              <a:rPr lang="en-AU" b="1" dirty="0" err="1" smtClean="0"/>
              <a:t>ie</a:t>
            </a:r>
            <a:r>
              <a:rPr lang="en-AU" b="1" dirty="0" smtClean="0"/>
              <a:t> looking into the future to the end of November </a:t>
            </a:r>
            <a:r>
              <a:rPr lang="en-AU" dirty="0" smtClean="0"/>
              <a:t>and </a:t>
            </a:r>
            <a:r>
              <a:rPr lang="en-AU" b="1" dirty="0" smtClean="0"/>
              <a:t>H stand for the historical data based on the years</a:t>
            </a:r>
            <a:r>
              <a:rPr lang="en-AU" b="1" baseline="0" dirty="0" smtClean="0"/>
              <a:t> from 1963 to 2016.  The tactical runs are the SOLID lines and the historical</a:t>
            </a:r>
            <a:r>
              <a:rPr lang="en-AU" b="1" dirty="0" smtClean="0"/>
              <a:t> runs are the DOTTED lines.</a:t>
            </a:r>
            <a:endParaRPr lang="en-AU" b="1" baseline="0" dirty="0" smtClean="0"/>
          </a:p>
          <a:p>
            <a:r>
              <a:rPr lang="en-AU" baseline="0" dirty="0" smtClean="0"/>
              <a:t>Both the historical and tactical data is based on at least 56 years of data and is displayed by 3 percentile line 25% ,50% and 75% (both T and H) for green herbage (does include frost pasture). 50% is the median year, 25% is the point where there are only a quarter of years worst than this level and 75 % is the reverse at the good end of the scale.</a:t>
            </a:r>
          </a:p>
          <a:p>
            <a:r>
              <a:rPr lang="en-AU" baseline="0" dirty="0" smtClean="0"/>
              <a:t>Between the </a:t>
            </a:r>
            <a:r>
              <a:rPr lang="en-AU" b="1" baseline="0" dirty="0" smtClean="0"/>
              <a:t>red and green dotted lines are 50% of the years we have experienced in the last 56 years</a:t>
            </a:r>
            <a:r>
              <a:rPr lang="en-AU" baseline="0" dirty="0" smtClean="0"/>
              <a:t>. We know how to manage them without major changes to our program. So if the tactical data, the 3 solid lines, fall within the these dotted lines then the odds are that you will  not need to make major changes to management. In all years you need to fine tune your management to the seasonal condition in front of you.  </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6</a:t>
            </a:fld>
            <a:endParaRPr lang="en-AU"/>
          </a:p>
        </p:txBody>
      </p:sp>
    </p:spTree>
    <p:extLst>
      <p:ext uri="{BB962C8B-B14F-4D97-AF65-F5344CB8AC3E}">
        <p14:creationId xmlns:p14="http://schemas.microsoft.com/office/powerpoint/2010/main" val="2620051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More growth potential compared</a:t>
            </a:r>
            <a:r>
              <a:rPr lang="en-AU" baseline="0" dirty="0" smtClean="0"/>
              <a:t> to the native </a:t>
            </a:r>
            <a:r>
              <a:rPr lang="en-AU" dirty="0" smtClean="0"/>
              <a:t>therefore dries the soil quicker, so more dependent on rainfall and the 3 lines spread more. Compare the spread of the solid lines on the graphs. The better the soil moisture the tighter the solid lines will be and vice versa.</a:t>
            </a:r>
          </a:p>
          <a:p>
            <a:endParaRPr lang="en-AU" dirty="0" smtClean="0"/>
          </a:p>
          <a:p>
            <a:r>
              <a:rPr lang="en-AU" dirty="0" smtClean="0"/>
              <a:t>Late Sept a critical point,</a:t>
            </a:r>
            <a:r>
              <a:rPr lang="en-AU" baseline="0" dirty="0" smtClean="0"/>
              <a:t> although the tactical lines are within a normal production window (the red and green dotted lines). This and the following sites are for an improved and well fertilised pasture</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7</a:t>
            </a:fld>
            <a:endParaRPr lang="en-AU"/>
          </a:p>
        </p:txBody>
      </p:sp>
    </p:spTree>
    <p:extLst>
      <p:ext uri="{BB962C8B-B14F-4D97-AF65-F5344CB8AC3E}">
        <p14:creationId xmlns:p14="http://schemas.microsoft.com/office/powerpoint/2010/main" val="58512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The 3 solid lines are tight during Sept, mid Oct becomes the critical period</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8</a:t>
            </a:fld>
            <a:endParaRPr lang="en-AU"/>
          </a:p>
        </p:txBody>
      </p:sp>
    </p:spTree>
    <p:extLst>
      <p:ext uri="{BB962C8B-B14F-4D97-AF65-F5344CB8AC3E}">
        <p14:creationId xmlns:p14="http://schemas.microsoft.com/office/powerpoint/2010/main" val="611979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Starting from behind but always heading in</a:t>
            </a:r>
            <a:r>
              <a:rPr lang="en-AU" baseline="0" dirty="0" smtClean="0"/>
              <a:t> positive direction, a dry spring will lead to a “tough” summer.</a:t>
            </a:r>
            <a:endParaRPr lang="en-AU" dirty="0"/>
          </a:p>
        </p:txBody>
      </p:sp>
      <p:sp>
        <p:nvSpPr>
          <p:cNvPr id="4" name="Slide Number Placeholder 3"/>
          <p:cNvSpPr>
            <a:spLocks noGrp="1"/>
          </p:cNvSpPr>
          <p:nvPr>
            <p:ph type="sldNum" sz="quarter" idx="10"/>
          </p:nvPr>
        </p:nvSpPr>
        <p:spPr/>
        <p:txBody>
          <a:bodyPr/>
          <a:lstStyle/>
          <a:p>
            <a:fld id="{5685B7FF-447B-4F84-B450-99535A8040FE}" type="slidenum">
              <a:rPr lang="en-AU" smtClean="0"/>
              <a:t>9</a:t>
            </a:fld>
            <a:endParaRPr lang="en-AU"/>
          </a:p>
        </p:txBody>
      </p:sp>
    </p:spTree>
    <p:extLst>
      <p:ext uri="{BB962C8B-B14F-4D97-AF65-F5344CB8AC3E}">
        <p14:creationId xmlns:p14="http://schemas.microsoft.com/office/powerpoint/2010/main" val="1364643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7E7E663F-2DD6-498E-9E23-A03990BE1C4B}" type="datetimeFigureOut">
              <a:rPr lang="en-AU" smtClean="0"/>
              <a:t>8/09/2017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CDD4AFE-0997-4C0E-88EC-D7ABAA8DD515}" type="slidenum">
              <a:rPr lang="en-AU" smtClean="0"/>
              <a:t>‹#›</a:t>
            </a:fld>
            <a:endParaRPr lang="en-AU"/>
          </a:p>
        </p:txBody>
      </p:sp>
    </p:spTree>
    <p:extLst>
      <p:ext uri="{BB962C8B-B14F-4D97-AF65-F5344CB8AC3E}">
        <p14:creationId xmlns:p14="http://schemas.microsoft.com/office/powerpoint/2010/main" val="383147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E7E663F-2DD6-498E-9E23-A03990BE1C4B}" type="datetimeFigureOut">
              <a:rPr lang="en-AU" smtClean="0"/>
              <a:t>8/09/2017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CDD4AFE-0997-4C0E-88EC-D7ABAA8DD515}" type="slidenum">
              <a:rPr lang="en-AU" smtClean="0"/>
              <a:t>‹#›</a:t>
            </a:fld>
            <a:endParaRPr lang="en-AU"/>
          </a:p>
        </p:txBody>
      </p:sp>
    </p:spTree>
    <p:extLst>
      <p:ext uri="{BB962C8B-B14F-4D97-AF65-F5344CB8AC3E}">
        <p14:creationId xmlns:p14="http://schemas.microsoft.com/office/powerpoint/2010/main" val="978699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E7E663F-2DD6-498E-9E23-A03990BE1C4B}" type="datetimeFigureOut">
              <a:rPr lang="en-AU" smtClean="0"/>
              <a:t>8/09/2017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CDD4AFE-0997-4C0E-88EC-D7ABAA8DD515}" type="slidenum">
              <a:rPr lang="en-AU" smtClean="0"/>
              <a:t>‹#›</a:t>
            </a:fld>
            <a:endParaRPr lang="en-AU"/>
          </a:p>
        </p:txBody>
      </p:sp>
    </p:spTree>
    <p:extLst>
      <p:ext uri="{BB962C8B-B14F-4D97-AF65-F5344CB8AC3E}">
        <p14:creationId xmlns:p14="http://schemas.microsoft.com/office/powerpoint/2010/main" val="828949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E7E663F-2DD6-498E-9E23-A03990BE1C4B}" type="datetimeFigureOut">
              <a:rPr lang="en-AU" smtClean="0"/>
              <a:t>8/09/2017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CDD4AFE-0997-4C0E-88EC-D7ABAA8DD515}" type="slidenum">
              <a:rPr lang="en-AU" smtClean="0"/>
              <a:t>‹#›</a:t>
            </a:fld>
            <a:endParaRPr lang="en-AU"/>
          </a:p>
        </p:txBody>
      </p:sp>
    </p:spTree>
    <p:extLst>
      <p:ext uri="{BB962C8B-B14F-4D97-AF65-F5344CB8AC3E}">
        <p14:creationId xmlns:p14="http://schemas.microsoft.com/office/powerpoint/2010/main" val="1452228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7E663F-2DD6-498E-9E23-A03990BE1C4B}" type="datetimeFigureOut">
              <a:rPr lang="en-AU" smtClean="0"/>
              <a:t>8/09/2017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CDD4AFE-0997-4C0E-88EC-D7ABAA8DD515}" type="slidenum">
              <a:rPr lang="en-AU" smtClean="0"/>
              <a:t>‹#›</a:t>
            </a:fld>
            <a:endParaRPr lang="en-AU"/>
          </a:p>
        </p:txBody>
      </p:sp>
    </p:spTree>
    <p:extLst>
      <p:ext uri="{BB962C8B-B14F-4D97-AF65-F5344CB8AC3E}">
        <p14:creationId xmlns:p14="http://schemas.microsoft.com/office/powerpoint/2010/main" val="47075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7E7E663F-2DD6-498E-9E23-A03990BE1C4B}" type="datetimeFigureOut">
              <a:rPr lang="en-AU" smtClean="0"/>
              <a:t>8/09/2017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CDD4AFE-0997-4C0E-88EC-D7ABAA8DD515}" type="slidenum">
              <a:rPr lang="en-AU" smtClean="0"/>
              <a:t>‹#›</a:t>
            </a:fld>
            <a:endParaRPr lang="en-AU"/>
          </a:p>
        </p:txBody>
      </p:sp>
    </p:spTree>
    <p:extLst>
      <p:ext uri="{BB962C8B-B14F-4D97-AF65-F5344CB8AC3E}">
        <p14:creationId xmlns:p14="http://schemas.microsoft.com/office/powerpoint/2010/main" val="1104799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7E7E663F-2DD6-498E-9E23-A03990BE1C4B}" type="datetimeFigureOut">
              <a:rPr lang="en-AU" smtClean="0"/>
              <a:t>8/09/2017</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CDD4AFE-0997-4C0E-88EC-D7ABAA8DD515}" type="slidenum">
              <a:rPr lang="en-AU" smtClean="0"/>
              <a:t>‹#›</a:t>
            </a:fld>
            <a:endParaRPr lang="en-AU"/>
          </a:p>
        </p:txBody>
      </p:sp>
    </p:spTree>
    <p:extLst>
      <p:ext uri="{BB962C8B-B14F-4D97-AF65-F5344CB8AC3E}">
        <p14:creationId xmlns:p14="http://schemas.microsoft.com/office/powerpoint/2010/main" val="2676199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7E7E663F-2DD6-498E-9E23-A03990BE1C4B}" type="datetimeFigureOut">
              <a:rPr lang="en-AU" smtClean="0"/>
              <a:t>8/09/2017</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CDD4AFE-0997-4C0E-88EC-D7ABAA8DD515}" type="slidenum">
              <a:rPr lang="en-AU" smtClean="0"/>
              <a:t>‹#›</a:t>
            </a:fld>
            <a:endParaRPr lang="en-AU"/>
          </a:p>
        </p:txBody>
      </p:sp>
    </p:spTree>
    <p:extLst>
      <p:ext uri="{BB962C8B-B14F-4D97-AF65-F5344CB8AC3E}">
        <p14:creationId xmlns:p14="http://schemas.microsoft.com/office/powerpoint/2010/main" val="241692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7E663F-2DD6-498E-9E23-A03990BE1C4B}" type="datetimeFigureOut">
              <a:rPr lang="en-AU" smtClean="0"/>
              <a:t>8/09/2017</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CDD4AFE-0997-4C0E-88EC-D7ABAA8DD515}" type="slidenum">
              <a:rPr lang="en-AU" smtClean="0"/>
              <a:t>‹#›</a:t>
            </a:fld>
            <a:endParaRPr lang="en-AU"/>
          </a:p>
        </p:txBody>
      </p:sp>
    </p:spTree>
    <p:extLst>
      <p:ext uri="{BB962C8B-B14F-4D97-AF65-F5344CB8AC3E}">
        <p14:creationId xmlns:p14="http://schemas.microsoft.com/office/powerpoint/2010/main" val="2769229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7E663F-2DD6-498E-9E23-A03990BE1C4B}" type="datetimeFigureOut">
              <a:rPr lang="en-AU" smtClean="0"/>
              <a:t>8/09/2017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CDD4AFE-0997-4C0E-88EC-D7ABAA8DD515}" type="slidenum">
              <a:rPr lang="en-AU" smtClean="0"/>
              <a:t>‹#›</a:t>
            </a:fld>
            <a:endParaRPr lang="en-AU"/>
          </a:p>
        </p:txBody>
      </p:sp>
    </p:spTree>
    <p:extLst>
      <p:ext uri="{BB962C8B-B14F-4D97-AF65-F5344CB8AC3E}">
        <p14:creationId xmlns:p14="http://schemas.microsoft.com/office/powerpoint/2010/main" val="54231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7E663F-2DD6-498E-9E23-A03990BE1C4B}" type="datetimeFigureOut">
              <a:rPr lang="en-AU" smtClean="0"/>
              <a:t>8/09/2017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CDD4AFE-0997-4C0E-88EC-D7ABAA8DD515}" type="slidenum">
              <a:rPr lang="en-AU" smtClean="0"/>
              <a:t>‹#›</a:t>
            </a:fld>
            <a:endParaRPr lang="en-AU"/>
          </a:p>
        </p:txBody>
      </p:sp>
    </p:spTree>
    <p:extLst>
      <p:ext uri="{BB962C8B-B14F-4D97-AF65-F5344CB8AC3E}">
        <p14:creationId xmlns:p14="http://schemas.microsoft.com/office/powerpoint/2010/main" val="2448035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7E663F-2DD6-498E-9E23-A03990BE1C4B}" type="datetimeFigureOut">
              <a:rPr lang="en-AU" smtClean="0"/>
              <a:t>8/09/2017</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DD4AFE-0997-4C0E-88EC-D7ABAA8DD515}" type="slidenum">
              <a:rPr lang="en-AU" smtClean="0"/>
              <a:t>‹#›</a:t>
            </a:fld>
            <a:endParaRPr lang="en-AU"/>
          </a:p>
        </p:txBody>
      </p:sp>
    </p:spTree>
    <p:extLst>
      <p:ext uri="{BB962C8B-B14F-4D97-AF65-F5344CB8AC3E}">
        <p14:creationId xmlns:p14="http://schemas.microsoft.com/office/powerpoint/2010/main" val="291989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Spring 2017 – what lies ahead</a:t>
            </a:r>
            <a:endParaRPr lang="en-AU" dirty="0"/>
          </a:p>
        </p:txBody>
      </p:sp>
      <p:sp>
        <p:nvSpPr>
          <p:cNvPr id="3" name="Subtitle 2"/>
          <p:cNvSpPr>
            <a:spLocks noGrp="1"/>
          </p:cNvSpPr>
          <p:nvPr>
            <p:ph type="subTitle" idx="1"/>
          </p:nvPr>
        </p:nvSpPr>
        <p:spPr/>
        <p:txBody>
          <a:bodyPr/>
          <a:lstStyle/>
          <a:p>
            <a:r>
              <a:rPr lang="en-AU" dirty="0" smtClean="0"/>
              <a:t>Phil Graham</a:t>
            </a:r>
          </a:p>
          <a:p>
            <a:r>
              <a:rPr lang="en-AU" dirty="0" smtClean="0"/>
              <a:t>Graham Advisory</a:t>
            </a:r>
            <a:endParaRPr lang="en-AU" dirty="0"/>
          </a:p>
        </p:txBody>
      </p:sp>
    </p:spTree>
    <p:extLst>
      <p:ext uri="{BB962C8B-B14F-4D97-AF65-F5344CB8AC3E}">
        <p14:creationId xmlns:p14="http://schemas.microsoft.com/office/powerpoint/2010/main" val="10005105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AU" dirty="0" smtClean="0"/>
              <a:t>Delegate 16.2 dse/ha</a:t>
            </a:r>
            <a:endParaRPr lang="en-AU" dirty="0"/>
          </a:p>
        </p:txBody>
      </p:sp>
      <p:graphicFrame>
        <p:nvGraphicFramePr>
          <p:cNvPr id="3" name="Chart 2"/>
          <p:cNvGraphicFramePr>
            <a:graphicFrameLocks noGrp="1"/>
          </p:cNvGraphicFramePr>
          <p:nvPr>
            <p:extLst>
              <p:ext uri="{D42A27DB-BD31-4B8C-83A1-F6EECF244321}">
                <p14:modId xmlns:p14="http://schemas.microsoft.com/office/powerpoint/2010/main" val="2783920404"/>
              </p:ext>
            </p:extLst>
          </p:nvPr>
        </p:nvGraphicFramePr>
        <p:xfrm>
          <a:off x="179512" y="980728"/>
          <a:ext cx="8784976" cy="58052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46868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AU" dirty="0" err="1" smtClean="0"/>
              <a:t>Delgate</a:t>
            </a:r>
            <a:r>
              <a:rPr lang="en-AU" dirty="0" smtClean="0"/>
              <a:t> – varying soil moisture</a:t>
            </a:r>
            <a:endParaRPr lang="en-AU" dirty="0"/>
          </a:p>
        </p:txBody>
      </p:sp>
      <p:graphicFrame>
        <p:nvGraphicFramePr>
          <p:cNvPr id="3" name="Chart 2"/>
          <p:cNvGraphicFramePr>
            <a:graphicFrameLocks noGrp="1"/>
          </p:cNvGraphicFramePr>
          <p:nvPr>
            <p:extLst>
              <p:ext uri="{D42A27DB-BD31-4B8C-83A1-F6EECF244321}">
                <p14:modId xmlns:p14="http://schemas.microsoft.com/office/powerpoint/2010/main" val="1074061388"/>
              </p:ext>
            </p:extLst>
          </p:nvPr>
        </p:nvGraphicFramePr>
        <p:xfrm>
          <a:off x="179512" y="908720"/>
          <a:ext cx="8712968" cy="58326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034264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AU" dirty="0" smtClean="0"/>
              <a:t>Delegate green plus dead</a:t>
            </a:r>
            <a:endParaRPr lang="en-AU" dirty="0"/>
          </a:p>
        </p:txBody>
      </p:sp>
      <p:graphicFrame>
        <p:nvGraphicFramePr>
          <p:cNvPr id="3" name="Chart 2"/>
          <p:cNvGraphicFramePr>
            <a:graphicFrameLocks noGrp="1"/>
          </p:cNvGraphicFramePr>
          <p:nvPr>
            <p:extLst>
              <p:ext uri="{D42A27DB-BD31-4B8C-83A1-F6EECF244321}">
                <p14:modId xmlns:p14="http://schemas.microsoft.com/office/powerpoint/2010/main" val="895396013"/>
              </p:ext>
            </p:extLst>
          </p:nvPr>
        </p:nvGraphicFramePr>
        <p:xfrm>
          <a:off x="179512" y="1124745"/>
          <a:ext cx="8568952" cy="53500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71863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AU" sz="3600" dirty="0" smtClean="0"/>
              <a:t>NE Cooma on a loamy soil</a:t>
            </a:r>
            <a:endParaRPr lang="en-AU" sz="3600" dirty="0"/>
          </a:p>
        </p:txBody>
      </p:sp>
      <p:graphicFrame>
        <p:nvGraphicFramePr>
          <p:cNvPr id="3" name="Chart 2"/>
          <p:cNvGraphicFramePr>
            <a:graphicFrameLocks noGrp="1"/>
          </p:cNvGraphicFramePr>
          <p:nvPr>
            <p:extLst>
              <p:ext uri="{D42A27DB-BD31-4B8C-83A1-F6EECF244321}">
                <p14:modId xmlns:p14="http://schemas.microsoft.com/office/powerpoint/2010/main" val="3224576530"/>
              </p:ext>
            </p:extLst>
          </p:nvPr>
        </p:nvGraphicFramePr>
        <p:xfrm>
          <a:off x="395536" y="1196752"/>
          <a:ext cx="8568952" cy="554461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44148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Stock condition</a:t>
            </a:r>
            <a:endParaRPr lang="en-AU" dirty="0"/>
          </a:p>
        </p:txBody>
      </p:sp>
      <p:sp>
        <p:nvSpPr>
          <p:cNvPr id="3" name="Content Placeholder 2"/>
          <p:cNvSpPr>
            <a:spLocks noGrp="1"/>
          </p:cNvSpPr>
          <p:nvPr>
            <p:ph idx="1"/>
          </p:nvPr>
        </p:nvSpPr>
        <p:spPr/>
        <p:txBody>
          <a:bodyPr/>
          <a:lstStyle/>
          <a:p>
            <a:r>
              <a:rPr lang="en-AU" dirty="0" smtClean="0"/>
              <a:t>At all sites the fat score/condition is heading in the right direction for the enterprise. If there is a dry spring the impact on the stock comes in late summer.</a:t>
            </a:r>
          </a:p>
          <a:p>
            <a:r>
              <a:rPr lang="en-AU" dirty="0" smtClean="0"/>
              <a:t>Stock do well in a below average springs because feed digestibility remains higher.</a:t>
            </a:r>
            <a:endParaRPr lang="en-AU" dirty="0"/>
          </a:p>
        </p:txBody>
      </p:sp>
    </p:spTree>
    <p:extLst>
      <p:ext uri="{BB962C8B-B14F-4D97-AF65-F5344CB8AC3E}">
        <p14:creationId xmlns:p14="http://schemas.microsoft.com/office/powerpoint/2010/main" val="10929303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AU" dirty="0" smtClean="0"/>
              <a:t>Delegate ewe condition score</a:t>
            </a:r>
            <a:endParaRPr lang="en-AU" dirty="0"/>
          </a:p>
        </p:txBody>
      </p:sp>
      <p:graphicFrame>
        <p:nvGraphicFramePr>
          <p:cNvPr id="3" name="Chart 2"/>
          <p:cNvGraphicFramePr>
            <a:graphicFrameLocks noGrp="1"/>
          </p:cNvGraphicFramePr>
          <p:nvPr>
            <p:extLst>
              <p:ext uri="{D42A27DB-BD31-4B8C-83A1-F6EECF244321}">
                <p14:modId xmlns:p14="http://schemas.microsoft.com/office/powerpoint/2010/main" val="4072961086"/>
              </p:ext>
            </p:extLst>
          </p:nvPr>
        </p:nvGraphicFramePr>
        <p:xfrm>
          <a:off x="323528" y="953345"/>
          <a:ext cx="8568952" cy="571601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343595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AU" sz="3600" dirty="0" smtClean="0"/>
              <a:t>Bungarby improved – ewe condition</a:t>
            </a:r>
            <a:endParaRPr lang="en-AU" sz="3600" dirty="0"/>
          </a:p>
        </p:txBody>
      </p:sp>
      <p:graphicFrame>
        <p:nvGraphicFramePr>
          <p:cNvPr id="3" name="Chart 2"/>
          <p:cNvGraphicFramePr>
            <a:graphicFrameLocks noGrp="1"/>
          </p:cNvGraphicFramePr>
          <p:nvPr>
            <p:extLst>
              <p:ext uri="{D42A27DB-BD31-4B8C-83A1-F6EECF244321}">
                <p14:modId xmlns:p14="http://schemas.microsoft.com/office/powerpoint/2010/main" val="641688758"/>
              </p:ext>
            </p:extLst>
          </p:nvPr>
        </p:nvGraphicFramePr>
        <p:xfrm>
          <a:off x="179512" y="1124745"/>
          <a:ext cx="8640960" cy="56166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66155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AU" dirty="0" err="1" smtClean="0"/>
              <a:t>Bukalong</a:t>
            </a:r>
            <a:r>
              <a:rPr lang="en-AU" dirty="0" smtClean="0"/>
              <a:t> ewe condition</a:t>
            </a:r>
            <a:endParaRPr lang="en-AU" dirty="0"/>
          </a:p>
        </p:txBody>
      </p:sp>
      <p:graphicFrame>
        <p:nvGraphicFramePr>
          <p:cNvPr id="3" name="Chart 2"/>
          <p:cNvGraphicFramePr>
            <a:graphicFrameLocks noGrp="1"/>
          </p:cNvGraphicFramePr>
          <p:nvPr>
            <p:extLst>
              <p:ext uri="{D42A27DB-BD31-4B8C-83A1-F6EECF244321}">
                <p14:modId xmlns:p14="http://schemas.microsoft.com/office/powerpoint/2010/main" val="490277601"/>
              </p:ext>
            </p:extLst>
          </p:nvPr>
        </p:nvGraphicFramePr>
        <p:xfrm>
          <a:off x="323528" y="1196752"/>
          <a:ext cx="8496944" cy="554461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885654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BOM seasonal forecasts</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BOM is now reporting the seasonal forecast on a fortnightly basis. A plus because if there is a major shift in factors that influence the weather then we find out quicker.</a:t>
            </a:r>
          </a:p>
          <a:p>
            <a:r>
              <a:rPr lang="en-AU" dirty="0" smtClean="0"/>
              <a:t>My own view is that the data at 1 month is good but don’t pay much attention after that.</a:t>
            </a:r>
          </a:p>
          <a:p>
            <a:r>
              <a:rPr lang="en-AU" dirty="0" smtClean="0"/>
              <a:t>Is a neutral forecast (current situation) of any use? Yes it tells us we have no strong driver pushing the odds to either dry or wetter. So neutral means we are back to the odds of rain at our locations</a:t>
            </a:r>
            <a:endParaRPr lang="en-AU" dirty="0"/>
          </a:p>
        </p:txBody>
      </p:sp>
    </p:spTree>
    <p:extLst>
      <p:ext uri="{BB962C8B-B14F-4D97-AF65-F5344CB8AC3E}">
        <p14:creationId xmlns:p14="http://schemas.microsoft.com/office/powerpoint/2010/main" val="41055815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Look at rainfall history if there is a neutral forecast</a:t>
            </a:r>
            <a:endParaRPr lang="en-AU"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92034909"/>
              </p:ext>
            </p:extLst>
          </p:nvPr>
        </p:nvGraphicFramePr>
        <p:xfrm>
          <a:off x="457200" y="1600200"/>
          <a:ext cx="8229600" cy="4637110"/>
        </p:xfrm>
        <a:graphic>
          <a:graphicData uri="http://schemas.openxmlformats.org/drawingml/2006/table">
            <a:tbl>
              <a:tblPr firstRow="1" bandRow="1">
                <a:tableStyleId>{5C22544A-7EE6-4342-B048-85BDC9FD1C3A}</a:tableStyleId>
              </a:tblPr>
              <a:tblGrid>
                <a:gridCol w="2057400"/>
                <a:gridCol w="2057400"/>
                <a:gridCol w="2057400"/>
                <a:gridCol w="2057400"/>
              </a:tblGrid>
              <a:tr h="927422">
                <a:tc>
                  <a:txBody>
                    <a:bodyPr/>
                    <a:lstStyle/>
                    <a:p>
                      <a:r>
                        <a:rPr lang="en-AU" sz="2800" dirty="0" smtClean="0"/>
                        <a:t>September</a:t>
                      </a:r>
                      <a:endParaRPr lang="en-AU" sz="2800" dirty="0"/>
                    </a:p>
                  </a:txBody>
                  <a:tcPr/>
                </a:tc>
                <a:tc>
                  <a:txBody>
                    <a:bodyPr/>
                    <a:lstStyle/>
                    <a:p>
                      <a:pPr algn="ctr"/>
                      <a:r>
                        <a:rPr lang="en-AU" sz="3200" dirty="0" smtClean="0"/>
                        <a:t>25%</a:t>
                      </a:r>
                      <a:endParaRPr lang="en-AU" sz="3200" dirty="0"/>
                    </a:p>
                  </a:txBody>
                  <a:tcPr/>
                </a:tc>
                <a:tc>
                  <a:txBody>
                    <a:bodyPr/>
                    <a:lstStyle/>
                    <a:p>
                      <a:pPr algn="ctr"/>
                      <a:r>
                        <a:rPr lang="en-AU" sz="3200" dirty="0" smtClean="0"/>
                        <a:t>50%</a:t>
                      </a:r>
                      <a:endParaRPr lang="en-AU" sz="3200" dirty="0"/>
                    </a:p>
                  </a:txBody>
                  <a:tcPr/>
                </a:tc>
                <a:tc>
                  <a:txBody>
                    <a:bodyPr/>
                    <a:lstStyle/>
                    <a:p>
                      <a:pPr algn="ctr"/>
                      <a:r>
                        <a:rPr lang="en-AU" sz="3200" dirty="0" smtClean="0"/>
                        <a:t>75%</a:t>
                      </a:r>
                      <a:endParaRPr lang="en-AU" sz="3200" dirty="0"/>
                    </a:p>
                  </a:txBody>
                  <a:tcPr/>
                </a:tc>
              </a:tr>
              <a:tr h="927422">
                <a:tc>
                  <a:txBody>
                    <a:bodyPr/>
                    <a:lstStyle/>
                    <a:p>
                      <a:r>
                        <a:rPr lang="en-AU" sz="2800" dirty="0" smtClean="0"/>
                        <a:t>Bungarby</a:t>
                      </a:r>
                      <a:endParaRPr lang="en-AU" sz="2800" dirty="0"/>
                    </a:p>
                  </a:txBody>
                  <a:tcPr/>
                </a:tc>
                <a:tc>
                  <a:txBody>
                    <a:bodyPr/>
                    <a:lstStyle/>
                    <a:p>
                      <a:pPr algn="ctr"/>
                      <a:r>
                        <a:rPr lang="en-AU" sz="3200" dirty="0" smtClean="0"/>
                        <a:t>21 mm</a:t>
                      </a:r>
                      <a:endParaRPr lang="en-AU" sz="3200" dirty="0"/>
                    </a:p>
                  </a:txBody>
                  <a:tcPr/>
                </a:tc>
                <a:tc>
                  <a:txBody>
                    <a:bodyPr/>
                    <a:lstStyle/>
                    <a:p>
                      <a:pPr algn="ctr"/>
                      <a:r>
                        <a:rPr lang="en-AU" sz="3200" dirty="0" smtClean="0"/>
                        <a:t>34 mm</a:t>
                      </a:r>
                      <a:endParaRPr lang="en-AU" sz="3200" dirty="0"/>
                    </a:p>
                  </a:txBody>
                  <a:tcPr/>
                </a:tc>
                <a:tc>
                  <a:txBody>
                    <a:bodyPr/>
                    <a:lstStyle/>
                    <a:p>
                      <a:pPr algn="ctr"/>
                      <a:r>
                        <a:rPr lang="en-AU" sz="3200" dirty="0" smtClean="0"/>
                        <a:t>51 mm</a:t>
                      </a:r>
                      <a:endParaRPr lang="en-AU" sz="3200" dirty="0"/>
                    </a:p>
                  </a:txBody>
                  <a:tcPr/>
                </a:tc>
              </a:tr>
              <a:tr h="927422">
                <a:tc>
                  <a:txBody>
                    <a:bodyPr/>
                    <a:lstStyle/>
                    <a:p>
                      <a:r>
                        <a:rPr lang="en-AU" sz="2800" dirty="0" smtClean="0"/>
                        <a:t>Delegate</a:t>
                      </a:r>
                      <a:endParaRPr lang="en-AU" sz="2800" dirty="0"/>
                    </a:p>
                  </a:txBody>
                  <a:tcPr/>
                </a:tc>
                <a:tc>
                  <a:txBody>
                    <a:bodyPr/>
                    <a:lstStyle/>
                    <a:p>
                      <a:pPr algn="ctr"/>
                      <a:r>
                        <a:rPr lang="en-AU" sz="3200" dirty="0" smtClean="0"/>
                        <a:t>28 mm</a:t>
                      </a:r>
                      <a:endParaRPr lang="en-AU" sz="3200" dirty="0"/>
                    </a:p>
                  </a:txBody>
                  <a:tcPr/>
                </a:tc>
                <a:tc>
                  <a:txBody>
                    <a:bodyPr/>
                    <a:lstStyle/>
                    <a:p>
                      <a:pPr algn="ctr"/>
                      <a:r>
                        <a:rPr lang="en-AU" sz="3200" dirty="0" smtClean="0"/>
                        <a:t>44 mm</a:t>
                      </a:r>
                      <a:endParaRPr lang="en-AU" sz="3200" dirty="0"/>
                    </a:p>
                  </a:txBody>
                  <a:tcPr/>
                </a:tc>
                <a:tc>
                  <a:txBody>
                    <a:bodyPr/>
                    <a:lstStyle/>
                    <a:p>
                      <a:pPr algn="ctr"/>
                      <a:r>
                        <a:rPr lang="en-AU" sz="3200" dirty="0" smtClean="0"/>
                        <a:t>60 mm</a:t>
                      </a:r>
                      <a:endParaRPr lang="en-AU" sz="3200" dirty="0"/>
                    </a:p>
                  </a:txBody>
                  <a:tcPr/>
                </a:tc>
              </a:tr>
              <a:tr h="927422">
                <a:tc>
                  <a:txBody>
                    <a:bodyPr/>
                    <a:lstStyle/>
                    <a:p>
                      <a:r>
                        <a:rPr lang="en-AU" sz="2800" dirty="0" err="1" smtClean="0"/>
                        <a:t>Muniong</a:t>
                      </a:r>
                      <a:endParaRPr lang="en-AU" sz="2800" dirty="0"/>
                    </a:p>
                  </a:txBody>
                  <a:tcPr/>
                </a:tc>
                <a:tc>
                  <a:txBody>
                    <a:bodyPr/>
                    <a:lstStyle/>
                    <a:p>
                      <a:pPr algn="ctr"/>
                      <a:r>
                        <a:rPr lang="en-AU" sz="3200" dirty="0" smtClean="0"/>
                        <a:t>56 mm</a:t>
                      </a:r>
                      <a:endParaRPr lang="en-AU" sz="3200" dirty="0"/>
                    </a:p>
                  </a:txBody>
                  <a:tcPr/>
                </a:tc>
                <a:tc>
                  <a:txBody>
                    <a:bodyPr/>
                    <a:lstStyle/>
                    <a:p>
                      <a:pPr algn="ctr"/>
                      <a:r>
                        <a:rPr lang="en-AU" sz="3200" dirty="0" smtClean="0"/>
                        <a:t>80 mm</a:t>
                      </a:r>
                      <a:endParaRPr lang="en-AU" sz="3200" dirty="0"/>
                    </a:p>
                  </a:txBody>
                  <a:tcPr/>
                </a:tc>
                <a:tc>
                  <a:txBody>
                    <a:bodyPr/>
                    <a:lstStyle/>
                    <a:p>
                      <a:pPr algn="ctr"/>
                      <a:r>
                        <a:rPr lang="en-AU" sz="3200" dirty="0" smtClean="0"/>
                        <a:t>100 mm</a:t>
                      </a:r>
                      <a:endParaRPr lang="en-AU" sz="3200" dirty="0"/>
                    </a:p>
                  </a:txBody>
                  <a:tcPr/>
                </a:tc>
              </a:tr>
              <a:tr h="927422">
                <a:tc>
                  <a:txBody>
                    <a:bodyPr/>
                    <a:lstStyle/>
                    <a:p>
                      <a:r>
                        <a:rPr lang="en-AU" sz="2800" dirty="0" err="1" smtClean="0"/>
                        <a:t>Bukalong</a:t>
                      </a:r>
                      <a:endParaRPr lang="en-AU" sz="2800" dirty="0"/>
                    </a:p>
                  </a:txBody>
                  <a:tcPr/>
                </a:tc>
                <a:tc>
                  <a:txBody>
                    <a:bodyPr/>
                    <a:lstStyle/>
                    <a:p>
                      <a:pPr algn="ctr"/>
                      <a:r>
                        <a:rPr lang="en-AU" sz="3200" dirty="0" smtClean="0"/>
                        <a:t>22 mm</a:t>
                      </a:r>
                      <a:endParaRPr lang="en-AU" sz="3200" dirty="0"/>
                    </a:p>
                  </a:txBody>
                  <a:tcPr/>
                </a:tc>
                <a:tc>
                  <a:txBody>
                    <a:bodyPr/>
                    <a:lstStyle/>
                    <a:p>
                      <a:pPr algn="ctr"/>
                      <a:r>
                        <a:rPr lang="en-AU" sz="3200" dirty="0" smtClean="0"/>
                        <a:t>32 mm</a:t>
                      </a:r>
                      <a:endParaRPr lang="en-AU" sz="3200" dirty="0"/>
                    </a:p>
                  </a:txBody>
                  <a:tcPr/>
                </a:tc>
                <a:tc>
                  <a:txBody>
                    <a:bodyPr/>
                    <a:lstStyle/>
                    <a:p>
                      <a:pPr algn="ctr"/>
                      <a:r>
                        <a:rPr lang="en-AU" sz="3200" dirty="0" smtClean="0"/>
                        <a:t>56 mm</a:t>
                      </a:r>
                      <a:endParaRPr lang="en-AU" sz="3200" dirty="0"/>
                    </a:p>
                  </a:txBody>
                  <a:tcPr/>
                </a:tc>
              </a:tr>
            </a:tbl>
          </a:graphicData>
        </a:graphic>
      </p:graphicFrame>
    </p:spTree>
    <p:extLst>
      <p:ext uri="{BB962C8B-B14F-4D97-AF65-F5344CB8AC3E}">
        <p14:creationId xmlns:p14="http://schemas.microsoft.com/office/powerpoint/2010/main" val="1905093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AU" dirty="0" smtClean="0"/>
              <a:t>Probe data – what % of potential</a:t>
            </a:r>
            <a:endParaRPr lang="en-AU"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71558174"/>
              </p:ext>
            </p:extLst>
          </p:nvPr>
        </p:nvGraphicFramePr>
        <p:xfrm>
          <a:off x="457200" y="1600200"/>
          <a:ext cx="8229600" cy="485313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970627">
                <a:tc>
                  <a:txBody>
                    <a:bodyPr/>
                    <a:lstStyle/>
                    <a:p>
                      <a:endParaRPr lang="en-AU" dirty="0"/>
                    </a:p>
                  </a:txBody>
                  <a:tcPr/>
                </a:tc>
                <a:tc>
                  <a:txBody>
                    <a:bodyPr/>
                    <a:lstStyle/>
                    <a:p>
                      <a:pPr algn="ctr"/>
                      <a:r>
                        <a:rPr lang="en-AU" sz="3200" dirty="0" smtClean="0"/>
                        <a:t>10 cm</a:t>
                      </a:r>
                      <a:endParaRPr lang="en-AU" sz="3200" dirty="0"/>
                    </a:p>
                  </a:txBody>
                  <a:tcPr/>
                </a:tc>
                <a:tc>
                  <a:txBody>
                    <a:bodyPr/>
                    <a:lstStyle/>
                    <a:p>
                      <a:pPr algn="ctr"/>
                      <a:r>
                        <a:rPr lang="en-AU" sz="3200" dirty="0" smtClean="0"/>
                        <a:t>20 cm</a:t>
                      </a:r>
                      <a:endParaRPr lang="en-AU" sz="3200" dirty="0"/>
                    </a:p>
                  </a:txBody>
                  <a:tcPr/>
                </a:tc>
                <a:tc>
                  <a:txBody>
                    <a:bodyPr/>
                    <a:lstStyle/>
                    <a:p>
                      <a:pPr algn="ctr"/>
                      <a:r>
                        <a:rPr lang="en-AU" sz="3200" dirty="0" smtClean="0"/>
                        <a:t>40 cm</a:t>
                      </a:r>
                      <a:endParaRPr lang="en-AU" sz="3200" dirty="0"/>
                    </a:p>
                  </a:txBody>
                  <a:tcPr/>
                </a:tc>
                <a:tc>
                  <a:txBody>
                    <a:bodyPr/>
                    <a:lstStyle/>
                    <a:p>
                      <a:pPr algn="ctr"/>
                      <a:r>
                        <a:rPr lang="en-AU" sz="3200" dirty="0" smtClean="0"/>
                        <a:t>60 cm</a:t>
                      </a:r>
                      <a:endParaRPr lang="en-AU" sz="3200" dirty="0"/>
                    </a:p>
                  </a:txBody>
                  <a:tcPr/>
                </a:tc>
              </a:tr>
              <a:tr h="970627">
                <a:tc>
                  <a:txBody>
                    <a:bodyPr/>
                    <a:lstStyle/>
                    <a:p>
                      <a:r>
                        <a:rPr lang="en-AU" sz="2800" dirty="0" smtClean="0"/>
                        <a:t>Bungarby</a:t>
                      </a:r>
                      <a:endParaRPr lang="en-AU" sz="2800" dirty="0"/>
                    </a:p>
                  </a:txBody>
                  <a:tcPr/>
                </a:tc>
                <a:tc>
                  <a:txBody>
                    <a:bodyPr/>
                    <a:lstStyle/>
                    <a:p>
                      <a:pPr algn="ctr"/>
                      <a:r>
                        <a:rPr lang="en-AU" sz="2800" b="1" dirty="0" smtClean="0"/>
                        <a:t>67 %</a:t>
                      </a:r>
                      <a:endParaRPr lang="en-AU" sz="2800" b="1" dirty="0"/>
                    </a:p>
                  </a:txBody>
                  <a:tcPr/>
                </a:tc>
                <a:tc>
                  <a:txBody>
                    <a:bodyPr/>
                    <a:lstStyle/>
                    <a:p>
                      <a:pPr algn="ctr"/>
                      <a:r>
                        <a:rPr lang="en-AU" sz="2800" b="1" dirty="0" smtClean="0"/>
                        <a:t>92 %</a:t>
                      </a:r>
                      <a:endParaRPr lang="en-AU" sz="2800" b="1" dirty="0"/>
                    </a:p>
                  </a:txBody>
                  <a:tcPr/>
                </a:tc>
                <a:tc>
                  <a:txBody>
                    <a:bodyPr/>
                    <a:lstStyle/>
                    <a:p>
                      <a:pPr algn="ctr"/>
                      <a:r>
                        <a:rPr lang="en-AU" sz="2800" b="1" dirty="0" smtClean="0"/>
                        <a:t>37 %</a:t>
                      </a:r>
                      <a:endParaRPr lang="en-AU" sz="2800" b="1" dirty="0"/>
                    </a:p>
                  </a:txBody>
                  <a:tcPr/>
                </a:tc>
                <a:tc>
                  <a:txBody>
                    <a:bodyPr/>
                    <a:lstStyle/>
                    <a:p>
                      <a:pPr algn="ctr"/>
                      <a:r>
                        <a:rPr lang="en-AU" sz="2800" b="1" dirty="0" smtClean="0"/>
                        <a:t>13 %</a:t>
                      </a:r>
                      <a:endParaRPr lang="en-AU" sz="2800" b="1" dirty="0"/>
                    </a:p>
                  </a:txBody>
                  <a:tcPr/>
                </a:tc>
              </a:tr>
              <a:tr h="970627">
                <a:tc>
                  <a:txBody>
                    <a:bodyPr/>
                    <a:lstStyle/>
                    <a:p>
                      <a:r>
                        <a:rPr lang="en-AU" sz="2800" dirty="0" smtClean="0"/>
                        <a:t>Delegate</a:t>
                      </a:r>
                      <a:endParaRPr lang="en-AU" sz="2800" dirty="0"/>
                    </a:p>
                  </a:txBody>
                  <a:tcPr/>
                </a:tc>
                <a:tc>
                  <a:txBody>
                    <a:bodyPr/>
                    <a:lstStyle/>
                    <a:p>
                      <a:pPr algn="ctr"/>
                      <a:r>
                        <a:rPr lang="en-AU" sz="2800" b="1" dirty="0" smtClean="0"/>
                        <a:t>58 %</a:t>
                      </a:r>
                      <a:endParaRPr lang="en-AU" sz="2800" b="1" dirty="0"/>
                    </a:p>
                  </a:txBody>
                  <a:tcPr/>
                </a:tc>
                <a:tc>
                  <a:txBody>
                    <a:bodyPr/>
                    <a:lstStyle/>
                    <a:p>
                      <a:pPr algn="ctr"/>
                      <a:r>
                        <a:rPr lang="en-AU" sz="2800" b="1" dirty="0" smtClean="0"/>
                        <a:t>67 % </a:t>
                      </a:r>
                      <a:endParaRPr lang="en-AU" sz="2800" b="1" dirty="0"/>
                    </a:p>
                  </a:txBody>
                  <a:tcPr/>
                </a:tc>
                <a:tc>
                  <a:txBody>
                    <a:bodyPr/>
                    <a:lstStyle/>
                    <a:p>
                      <a:pPr algn="ctr"/>
                      <a:r>
                        <a:rPr lang="en-AU" sz="2800" b="1" dirty="0" smtClean="0"/>
                        <a:t>33 %</a:t>
                      </a:r>
                      <a:endParaRPr lang="en-AU" sz="2800" b="1" dirty="0"/>
                    </a:p>
                  </a:txBody>
                  <a:tcPr/>
                </a:tc>
                <a:tc>
                  <a:txBody>
                    <a:bodyPr/>
                    <a:lstStyle/>
                    <a:p>
                      <a:pPr algn="ctr"/>
                      <a:r>
                        <a:rPr lang="en-AU" sz="2800" b="1" dirty="0" smtClean="0"/>
                        <a:t>18 % </a:t>
                      </a:r>
                      <a:endParaRPr lang="en-AU" sz="2800" b="1" dirty="0"/>
                    </a:p>
                  </a:txBody>
                  <a:tcPr/>
                </a:tc>
              </a:tr>
              <a:tr h="970627">
                <a:tc>
                  <a:txBody>
                    <a:bodyPr/>
                    <a:lstStyle/>
                    <a:p>
                      <a:r>
                        <a:rPr lang="en-AU" sz="2800" dirty="0" err="1" smtClean="0"/>
                        <a:t>Muniong</a:t>
                      </a:r>
                      <a:endParaRPr lang="en-AU" sz="2800" dirty="0"/>
                    </a:p>
                  </a:txBody>
                  <a:tcPr/>
                </a:tc>
                <a:tc>
                  <a:txBody>
                    <a:bodyPr/>
                    <a:lstStyle/>
                    <a:p>
                      <a:pPr algn="ctr"/>
                      <a:r>
                        <a:rPr lang="en-AU" sz="2800" b="1" dirty="0" smtClean="0"/>
                        <a:t>93 %</a:t>
                      </a:r>
                      <a:endParaRPr lang="en-AU" sz="2800" b="1" dirty="0"/>
                    </a:p>
                  </a:txBody>
                  <a:tcPr/>
                </a:tc>
                <a:tc>
                  <a:txBody>
                    <a:bodyPr/>
                    <a:lstStyle/>
                    <a:p>
                      <a:pPr algn="ctr"/>
                      <a:r>
                        <a:rPr lang="en-AU" sz="2800" b="1" dirty="0" smtClean="0"/>
                        <a:t>89 %</a:t>
                      </a:r>
                      <a:endParaRPr lang="en-AU" sz="2800" b="1" dirty="0"/>
                    </a:p>
                  </a:txBody>
                  <a:tcPr/>
                </a:tc>
                <a:tc>
                  <a:txBody>
                    <a:bodyPr/>
                    <a:lstStyle/>
                    <a:p>
                      <a:pPr algn="ctr"/>
                      <a:r>
                        <a:rPr lang="en-AU" sz="2800" b="1" dirty="0" smtClean="0"/>
                        <a:t>100 %</a:t>
                      </a:r>
                      <a:endParaRPr lang="en-AU" sz="2800" b="1" dirty="0"/>
                    </a:p>
                  </a:txBody>
                  <a:tcPr/>
                </a:tc>
                <a:tc>
                  <a:txBody>
                    <a:bodyPr/>
                    <a:lstStyle/>
                    <a:p>
                      <a:pPr algn="ctr"/>
                      <a:r>
                        <a:rPr lang="en-AU" sz="2800" b="1" dirty="0" smtClean="0"/>
                        <a:t>46 % </a:t>
                      </a:r>
                      <a:endParaRPr lang="en-AU" sz="2800" b="1" dirty="0"/>
                    </a:p>
                  </a:txBody>
                  <a:tcPr/>
                </a:tc>
              </a:tr>
              <a:tr h="970627">
                <a:tc>
                  <a:txBody>
                    <a:bodyPr/>
                    <a:lstStyle/>
                    <a:p>
                      <a:r>
                        <a:rPr lang="en-AU" sz="2800" dirty="0" err="1" smtClean="0"/>
                        <a:t>Bukalong</a:t>
                      </a:r>
                      <a:endParaRPr lang="en-AU" sz="2800" dirty="0"/>
                    </a:p>
                  </a:txBody>
                  <a:tcPr/>
                </a:tc>
                <a:tc>
                  <a:txBody>
                    <a:bodyPr/>
                    <a:lstStyle/>
                    <a:p>
                      <a:pPr algn="ctr"/>
                      <a:r>
                        <a:rPr lang="en-AU" sz="2800" b="1" dirty="0" smtClean="0"/>
                        <a:t>73 %</a:t>
                      </a:r>
                      <a:endParaRPr lang="en-AU" sz="2800" b="1" dirty="0"/>
                    </a:p>
                  </a:txBody>
                  <a:tcPr/>
                </a:tc>
                <a:tc>
                  <a:txBody>
                    <a:bodyPr/>
                    <a:lstStyle/>
                    <a:p>
                      <a:pPr algn="ctr"/>
                      <a:r>
                        <a:rPr lang="en-AU" sz="2800" b="1" dirty="0" smtClean="0"/>
                        <a:t>76 % </a:t>
                      </a:r>
                      <a:endParaRPr lang="en-AU" sz="2800" b="1" dirty="0"/>
                    </a:p>
                  </a:txBody>
                  <a:tcPr/>
                </a:tc>
                <a:tc>
                  <a:txBody>
                    <a:bodyPr/>
                    <a:lstStyle/>
                    <a:p>
                      <a:pPr algn="ctr"/>
                      <a:r>
                        <a:rPr lang="en-AU" sz="2800" b="1" dirty="0" smtClean="0"/>
                        <a:t>71 %</a:t>
                      </a:r>
                      <a:endParaRPr lang="en-AU" sz="2800" b="1" dirty="0"/>
                    </a:p>
                  </a:txBody>
                  <a:tcPr/>
                </a:tc>
                <a:tc>
                  <a:txBody>
                    <a:bodyPr/>
                    <a:lstStyle/>
                    <a:p>
                      <a:pPr algn="ctr"/>
                      <a:r>
                        <a:rPr lang="en-AU" sz="2800" b="1" dirty="0" smtClean="0"/>
                        <a:t>61 %</a:t>
                      </a:r>
                      <a:endParaRPr lang="en-AU" sz="2800" b="1" dirty="0"/>
                    </a:p>
                  </a:txBody>
                  <a:tcPr/>
                </a:tc>
              </a:tr>
            </a:tbl>
          </a:graphicData>
        </a:graphic>
      </p:graphicFrame>
    </p:spTree>
    <p:extLst>
      <p:ext uri="{BB962C8B-B14F-4D97-AF65-F5344CB8AC3E}">
        <p14:creationId xmlns:p14="http://schemas.microsoft.com/office/powerpoint/2010/main" val="29472485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BOM forecast of chance of rain in Sept, skill moderate</a:t>
            </a:r>
            <a:endParaRPr lang="en-AU"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7410609"/>
              </p:ext>
            </p:extLst>
          </p:nvPr>
        </p:nvGraphicFramePr>
        <p:xfrm>
          <a:off x="457200" y="1600200"/>
          <a:ext cx="8363271" cy="4637110"/>
        </p:xfrm>
        <a:graphic>
          <a:graphicData uri="http://schemas.openxmlformats.org/drawingml/2006/table">
            <a:tbl>
              <a:tblPr firstRow="1" bandRow="1">
                <a:tableStyleId>{5C22544A-7EE6-4342-B048-85BDC9FD1C3A}</a:tableStyleId>
              </a:tblPr>
              <a:tblGrid>
                <a:gridCol w="2787757"/>
                <a:gridCol w="2787757"/>
                <a:gridCol w="2787757"/>
              </a:tblGrid>
              <a:tr h="927422">
                <a:tc>
                  <a:txBody>
                    <a:bodyPr/>
                    <a:lstStyle/>
                    <a:p>
                      <a:r>
                        <a:rPr lang="en-AU" sz="2800" dirty="0" smtClean="0"/>
                        <a:t>September</a:t>
                      </a:r>
                      <a:endParaRPr lang="en-AU" sz="2800" dirty="0"/>
                    </a:p>
                  </a:txBody>
                  <a:tcPr/>
                </a:tc>
                <a:tc>
                  <a:txBody>
                    <a:bodyPr/>
                    <a:lstStyle/>
                    <a:p>
                      <a:pPr algn="ctr"/>
                      <a:r>
                        <a:rPr lang="en-AU" sz="3200" dirty="0" smtClean="0"/>
                        <a:t>25mm</a:t>
                      </a:r>
                      <a:endParaRPr lang="en-AU" sz="3200" dirty="0"/>
                    </a:p>
                  </a:txBody>
                  <a:tcPr/>
                </a:tc>
                <a:tc>
                  <a:txBody>
                    <a:bodyPr/>
                    <a:lstStyle/>
                    <a:p>
                      <a:pPr algn="ctr"/>
                      <a:r>
                        <a:rPr lang="en-AU" sz="3200" dirty="0" smtClean="0"/>
                        <a:t>50mm</a:t>
                      </a:r>
                      <a:endParaRPr lang="en-AU" sz="3200" dirty="0"/>
                    </a:p>
                  </a:txBody>
                  <a:tcPr/>
                </a:tc>
              </a:tr>
              <a:tr h="927422">
                <a:tc>
                  <a:txBody>
                    <a:bodyPr/>
                    <a:lstStyle/>
                    <a:p>
                      <a:r>
                        <a:rPr lang="en-AU" sz="2800" dirty="0" smtClean="0"/>
                        <a:t>Bungarby</a:t>
                      </a:r>
                      <a:endParaRPr lang="en-AU" sz="2800" dirty="0"/>
                    </a:p>
                  </a:txBody>
                  <a:tcPr/>
                </a:tc>
                <a:tc>
                  <a:txBody>
                    <a:bodyPr/>
                    <a:lstStyle/>
                    <a:p>
                      <a:pPr algn="ctr"/>
                      <a:r>
                        <a:rPr lang="en-AU" sz="3200" dirty="0" smtClean="0"/>
                        <a:t>62%</a:t>
                      </a:r>
                      <a:endParaRPr lang="en-AU" sz="3200" dirty="0"/>
                    </a:p>
                  </a:txBody>
                  <a:tcPr/>
                </a:tc>
                <a:tc>
                  <a:txBody>
                    <a:bodyPr/>
                    <a:lstStyle/>
                    <a:p>
                      <a:pPr algn="ctr"/>
                      <a:r>
                        <a:rPr lang="en-AU" sz="3200" dirty="0" smtClean="0"/>
                        <a:t>21%</a:t>
                      </a:r>
                      <a:endParaRPr lang="en-AU" sz="3200" dirty="0"/>
                    </a:p>
                  </a:txBody>
                  <a:tcPr/>
                </a:tc>
              </a:tr>
              <a:tr h="927422">
                <a:tc>
                  <a:txBody>
                    <a:bodyPr/>
                    <a:lstStyle/>
                    <a:p>
                      <a:r>
                        <a:rPr lang="en-AU" sz="2800" dirty="0" smtClean="0"/>
                        <a:t>Delegate</a:t>
                      </a:r>
                      <a:endParaRPr lang="en-AU" sz="2800" dirty="0"/>
                    </a:p>
                  </a:txBody>
                  <a:tcPr/>
                </a:tc>
                <a:tc>
                  <a:txBody>
                    <a:bodyPr/>
                    <a:lstStyle/>
                    <a:p>
                      <a:pPr algn="ctr"/>
                      <a:r>
                        <a:rPr lang="en-AU" sz="3200" dirty="0" smtClean="0"/>
                        <a:t>85%</a:t>
                      </a:r>
                      <a:endParaRPr lang="en-AU" sz="3200" dirty="0"/>
                    </a:p>
                  </a:txBody>
                  <a:tcPr/>
                </a:tc>
                <a:tc>
                  <a:txBody>
                    <a:bodyPr/>
                    <a:lstStyle/>
                    <a:p>
                      <a:pPr algn="ctr"/>
                      <a:r>
                        <a:rPr lang="en-AU" sz="3200" dirty="0" smtClean="0"/>
                        <a:t>47%</a:t>
                      </a:r>
                      <a:endParaRPr lang="en-AU" sz="3200" dirty="0"/>
                    </a:p>
                  </a:txBody>
                  <a:tcPr/>
                </a:tc>
              </a:tr>
              <a:tr h="927422">
                <a:tc>
                  <a:txBody>
                    <a:bodyPr/>
                    <a:lstStyle/>
                    <a:p>
                      <a:r>
                        <a:rPr lang="en-AU" sz="2800" dirty="0" smtClean="0"/>
                        <a:t>Berridale</a:t>
                      </a:r>
                      <a:endParaRPr lang="en-AU" sz="2800" dirty="0"/>
                    </a:p>
                  </a:txBody>
                  <a:tcPr/>
                </a:tc>
                <a:tc>
                  <a:txBody>
                    <a:bodyPr/>
                    <a:lstStyle/>
                    <a:p>
                      <a:pPr algn="ctr"/>
                      <a:r>
                        <a:rPr lang="en-AU" sz="3200" dirty="0" smtClean="0"/>
                        <a:t>73%</a:t>
                      </a:r>
                      <a:endParaRPr lang="en-AU" sz="3200" dirty="0"/>
                    </a:p>
                  </a:txBody>
                  <a:tcPr/>
                </a:tc>
                <a:tc>
                  <a:txBody>
                    <a:bodyPr/>
                    <a:lstStyle/>
                    <a:p>
                      <a:pPr algn="ctr"/>
                      <a:r>
                        <a:rPr lang="en-AU" sz="3200" dirty="0" smtClean="0"/>
                        <a:t>23%</a:t>
                      </a:r>
                      <a:endParaRPr lang="en-AU" sz="3200" dirty="0"/>
                    </a:p>
                  </a:txBody>
                  <a:tcPr/>
                </a:tc>
              </a:tr>
              <a:tr h="927422">
                <a:tc>
                  <a:txBody>
                    <a:bodyPr/>
                    <a:lstStyle/>
                    <a:p>
                      <a:r>
                        <a:rPr lang="en-AU" sz="2800" dirty="0" err="1" smtClean="0"/>
                        <a:t>Bukalong</a:t>
                      </a:r>
                      <a:endParaRPr lang="en-AU" sz="2800" dirty="0"/>
                    </a:p>
                  </a:txBody>
                  <a:tcPr/>
                </a:tc>
                <a:tc>
                  <a:txBody>
                    <a:bodyPr/>
                    <a:lstStyle/>
                    <a:p>
                      <a:pPr algn="ctr"/>
                      <a:r>
                        <a:rPr lang="en-AU" sz="3200" dirty="0" smtClean="0"/>
                        <a:t>70%</a:t>
                      </a:r>
                      <a:endParaRPr lang="en-AU" sz="3200" dirty="0"/>
                    </a:p>
                  </a:txBody>
                  <a:tcPr/>
                </a:tc>
                <a:tc>
                  <a:txBody>
                    <a:bodyPr/>
                    <a:lstStyle/>
                    <a:p>
                      <a:pPr algn="ctr"/>
                      <a:r>
                        <a:rPr lang="en-AU" sz="3200" dirty="0" smtClean="0"/>
                        <a:t>43%</a:t>
                      </a:r>
                      <a:endParaRPr lang="en-AU" sz="3200" dirty="0"/>
                    </a:p>
                  </a:txBody>
                  <a:tcPr/>
                </a:tc>
              </a:tr>
            </a:tbl>
          </a:graphicData>
        </a:graphic>
      </p:graphicFrame>
    </p:spTree>
    <p:extLst>
      <p:ext uri="{BB962C8B-B14F-4D97-AF65-F5344CB8AC3E}">
        <p14:creationId xmlns:p14="http://schemas.microsoft.com/office/powerpoint/2010/main" val="148537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Summary</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Except for the dry southern end the rest of the Monaro represented by the sites look like receiving a spring that sits within the normal range but at the tougher end.</a:t>
            </a:r>
          </a:p>
          <a:p>
            <a:r>
              <a:rPr lang="en-AU" dirty="0" smtClean="0"/>
              <a:t>The improving BOM forecast for spring means that it is unlikely that major changes to your production system will be needed due to very poor pasture.</a:t>
            </a:r>
          </a:p>
          <a:p>
            <a:r>
              <a:rPr lang="en-AU" dirty="0" smtClean="0"/>
              <a:t>The next 3 weeks rain will be critical to determine spring pathway.</a:t>
            </a:r>
            <a:endParaRPr lang="en-AU" dirty="0"/>
          </a:p>
        </p:txBody>
      </p:sp>
    </p:spTree>
    <p:extLst>
      <p:ext uri="{BB962C8B-B14F-4D97-AF65-F5344CB8AC3E}">
        <p14:creationId xmlns:p14="http://schemas.microsoft.com/office/powerpoint/2010/main" val="2206085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AU" dirty="0" smtClean="0"/>
              <a:t>How do we read a soil probe graph</a:t>
            </a:r>
            <a:endParaRPr lang="en-AU" dirty="0"/>
          </a:p>
        </p:txBody>
      </p:sp>
      <p:pic>
        <p:nvPicPr>
          <p:cNvPr id="1026" name="Picture 2" descr="/$/temp/ATZ3606AC731CDF7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1556792"/>
            <a:ext cx="8928992" cy="5131296"/>
          </a:xfrm>
          <a:prstGeom prst="rect">
            <a:avLst/>
          </a:prstGeom>
          <a:noFill/>
          <a:ln>
            <a:solidFill>
              <a:srgbClr val="FF0000"/>
            </a:solidFill>
          </a:ln>
          <a:extLst>
            <a:ext uri="{909E8E84-426E-40DD-AFC4-6F175D3DCCD1}">
              <a14:hiddenFill xmlns:a14="http://schemas.microsoft.com/office/drawing/2010/main">
                <a:solidFill>
                  <a:srgbClr val="FFFFFF"/>
                </a:solidFill>
              </a14:hiddenFill>
            </a:ext>
          </a:extLst>
        </p:spPr>
      </p:pic>
      <p:sp>
        <p:nvSpPr>
          <p:cNvPr id="3" name="Oval 2"/>
          <p:cNvSpPr/>
          <p:nvPr/>
        </p:nvSpPr>
        <p:spPr>
          <a:xfrm>
            <a:off x="5724128" y="2924944"/>
            <a:ext cx="144016" cy="144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p:cNvSpPr/>
          <p:nvPr/>
        </p:nvSpPr>
        <p:spPr>
          <a:xfrm>
            <a:off x="2195736" y="3356992"/>
            <a:ext cx="144016"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8707259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AU" dirty="0" err="1" smtClean="0"/>
              <a:t>Muniong</a:t>
            </a:r>
            <a:r>
              <a:rPr lang="en-AU" dirty="0" smtClean="0"/>
              <a:t> probe</a:t>
            </a:r>
            <a:endParaRPr lang="en-AU" dirty="0"/>
          </a:p>
        </p:txBody>
      </p:sp>
      <p:pic>
        <p:nvPicPr>
          <p:cNvPr id="2050" name="Picture 2" descr="/$/temp/ATZ3606AC731CDF76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196752"/>
            <a:ext cx="8712968" cy="5563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4721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AU" sz="3200" dirty="0" smtClean="0"/>
              <a:t>Probe data – what % of potential at 31 Aug 17</a:t>
            </a:r>
            <a:endParaRPr lang="en-AU"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66050676"/>
              </p:ext>
            </p:extLst>
          </p:nvPr>
        </p:nvGraphicFramePr>
        <p:xfrm>
          <a:off x="457200" y="1600200"/>
          <a:ext cx="8229600" cy="4853135"/>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970627">
                <a:tc>
                  <a:txBody>
                    <a:bodyPr/>
                    <a:lstStyle/>
                    <a:p>
                      <a:endParaRPr lang="en-AU" dirty="0"/>
                    </a:p>
                  </a:txBody>
                  <a:tcPr/>
                </a:tc>
                <a:tc>
                  <a:txBody>
                    <a:bodyPr/>
                    <a:lstStyle/>
                    <a:p>
                      <a:pPr algn="ctr"/>
                      <a:r>
                        <a:rPr lang="en-AU" sz="3200" dirty="0" smtClean="0"/>
                        <a:t>10 cm</a:t>
                      </a:r>
                      <a:endParaRPr lang="en-AU" sz="3200" dirty="0"/>
                    </a:p>
                  </a:txBody>
                  <a:tcPr/>
                </a:tc>
                <a:tc>
                  <a:txBody>
                    <a:bodyPr/>
                    <a:lstStyle/>
                    <a:p>
                      <a:pPr algn="ctr"/>
                      <a:r>
                        <a:rPr lang="en-AU" sz="3200" dirty="0" smtClean="0"/>
                        <a:t>20 cm</a:t>
                      </a:r>
                      <a:endParaRPr lang="en-AU" sz="3200" dirty="0"/>
                    </a:p>
                  </a:txBody>
                  <a:tcPr/>
                </a:tc>
                <a:tc>
                  <a:txBody>
                    <a:bodyPr/>
                    <a:lstStyle/>
                    <a:p>
                      <a:pPr algn="ctr"/>
                      <a:r>
                        <a:rPr lang="en-AU" sz="3200" dirty="0" smtClean="0"/>
                        <a:t>40 cm</a:t>
                      </a:r>
                      <a:endParaRPr lang="en-AU" sz="3200" dirty="0"/>
                    </a:p>
                  </a:txBody>
                  <a:tcPr/>
                </a:tc>
                <a:tc>
                  <a:txBody>
                    <a:bodyPr/>
                    <a:lstStyle/>
                    <a:p>
                      <a:pPr algn="ctr"/>
                      <a:r>
                        <a:rPr lang="en-AU" sz="3200" dirty="0" smtClean="0"/>
                        <a:t>60 cm</a:t>
                      </a:r>
                      <a:endParaRPr lang="en-AU" sz="3200" dirty="0"/>
                    </a:p>
                  </a:txBody>
                  <a:tcPr/>
                </a:tc>
              </a:tr>
              <a:tr h="970627">
                <a:tc>
                  <a:txBody>
                    <a:bodyPr/>
                    <a:lstStyle/>
                    <a:p>
                      <a:r>
                        <a:rPr lang="en-AU" sz="2800" dirty="0" smtClean="0"/>
                        <a:t>Bungarby</a:t>
                      </a:r>
                      <a:endParaRPr lang="en-AU" sz="2800" dirty="0"/>
                    </a:p>
                  </a:txBody>
                  <a:tcPr/>
                </a:tc>
                <a:tc>
                  <a:txBody>
                    <a:bodyPr/>
                    <a:lstStyle/>
                    <a:p>
                      <a:pPr algn="ctr"/>
                      <a:r>
                        <a:rPr lang="en-AU" sz="2800" b="1" dirty="0" smtClean="0"/>
                        <a:t>67 %</a:t>
                      </a:r>
                      <a:endParaRPr lang="en-AU" sz="2800" b="1" dirty="0"/>
                    </a:p>
                  </a:txBody>
                  <a:tcPr/>
                </a:tc>
                <a:tc>
                  <a:txBody>
                    <a:bodyPr/>
                    <a:lstStyle/>
                    <a:p>
                      <a:pPr algn="ctr"/>
                      <a:r>
                        <a:rPr lang="en-AU" sz="2800" b="1" dirty="0" smtClean="0"/>
                        <a:t>92 %</a:t>
                      </a:r>
                      <a:endParaRPr lang="en-AU" sz="2800" b="1" dirty="0"/>
                    </a:p>
                  </a:txBody>
                  <a:tcPr/>
                </a:tc>
                <a:tc>
                  <a:txBody>
                    <a:bodyPr/>
                    <a:lstStyle/>
                    <a:p>
                      <a:pPr algn="ctr"/>
                      <a:r>
                        <a:rPr lang="en-AU" sz="2800" b="1" dirty="0" smtClean="0"/>
                        <a:t>37 %</a:t>
                      </a:r>
                      <a:endParaRPr lang="en-AU" sz="2800" b="1" dirty="0"/>
                    </a:p>
                  </a:txBody>
                  <a:tcPr/>
                </a:tc>
                <a:tc>
                  <a:txBody>
                    <a:bodyPr/>
                    <a:lstStyle/>
                    <a:p>
                      <a:pPr algn="ctr"/>
                      <a:r>
                        <a:rPr lang="en-AU" sz="2800" b="1" dirty="0" smtClean="0"/>
                        <a:t>13 %</a:t>
                      </a:r>
                      <a:endParaRPr lang="en-AU" sz="2800" b="1" dirty="0"/>
                    </a:p>
                  </a:txBody>
                  <a:tcPr/>
                </a:tc>
              </a:tr>
              <a:tr h="970627">
                <a:tc>
                  <a:txBody>
                    <a:bodyPr/>
                    <a:lstStyle/>
                    <a:p>
                      <a:r>
                        <a:rPr lang="en-AU" sz="2800" dirty="0" smtClean="0"/>
                        <a:t>Delegate</a:t>
                      </a:r>
                      <a:endParaRPr lang="en-AU" sz="2800" dirty="0"/>
                    </a:p>
                  </a:txBody>
                  <a:tcPr/>
                </a:tc>
                <a:tc>
                  <a:txBody>
                    <a:bodyPr/>
                    <a:lstStyle/>
                    <a:p>
                      <a:pPr algn="ctr"/>
                      <a:r>
                        <a:rPr lang="en-AU" sz="2800" b="1" dirty="0" smtClean="0"/>
                        <a:t>58 %</a:t>
                      </a:r>
                      <a:endParaRPr lang="en-AU" sz="2800" b="1" dirty="0"/>
                    </a:p>
                  </a:txBody>
                  <a:tcPr/>
                </a:tc>
                <a:tc>
                  <a:txBody>
                    <a:bodyPr/>
                    <a:lstStyle/>
                    <a:p>
                      <a:pPr algn="ctr"/>
                      <a:r>
                        <a:rPr lang="en-AU" sz="2800" b="1" dirty="0" smtClean="0"/>
                        <a:t>67 % </a:t>
                      </a:r>
                      <a:endParaRPr lang="en-AU" sz="2800" b="1" dirty="0"/>
                    </a:p>
                  </a:txBody>
                  <a:tcPr/>
                </a:tc>
                <a:tc>
                  <a:txBody>
                    <a:bodyPr/>
                    <a:lstStyle/>
                    <a:p>
                      <a:pPr algn="ctr"/>
                      <a:r>
                        <a:rPr lang="en-AU" sz="2800" b="1" dirty="0" smtClean="0"/>
                        <a:t>33 %</a:t>
                      </a:r>
                      <a:endParaRPr lang="en-AU" sz="2800" b="1" dirty="0"/>
                    </a:p>
                  </a:txBody>
                  <a:tcPr/>
                </a:tc>
                <a:tc>
                  <a:txBody>
                    <a:bodyPr/>
                    <a:lstStyle/>
                    <a:p>
                      <a:pPr algn="ctr"/>
                      <a:r>
                        <a:rPr lang="en-AU" sz="2800" b="1" dirty="0" smtClean="0"/>
                        <a:t>18 % </a:t>
                      </a:r>
                      <a:endParaRPr lang="en-AU" sz="2800" b="1" dirty="0"/>
                    </a:p>
                  </a:txBody>
                  <a:tcPr/>
                </a:tc>
              </a:tr>
              <a:tr h="970627">
                <a:tc>
                  <a:txBody>
                    <a:bodyPr/>
                    <a:lstStyle/>
                    <a:p>
                      <a:r>
                        <a:rPr lang="en-AU" sz="2800" dirty="0" err="1" smtClean="0"/>
                        <a:t>Muniong</a:t>
                      </a:r>
                      <a:endParaRPr lang="en-AU" sz="2800" dirty="0"/>
                    </a:p>
                  </a:txBody>
                  <a:tcPr/>
                </a:tc>
                <a:tc>
                  <a:txBody>
                    <a:bodyPr/>
                    <a:lstStyle/>
                    <a:p>
                      <a:pPr algn="ctr"/>
                      <a:r>
                        <a:rPr lang="en-AU" sz="2800" b="1" dirty="0" smtClean="0"/>
                        <a:t>93 %</a:t>
                      </a:r>
                      <a:endParaRPr lang="en-AU" sz="2800" b="1" dirty="0"/>
                    </a:p>
                  </a:txBody>
                  <a:tcPr/>
                </a:tc>
                <a:tc>
                  <a:txBody>
                    <a:bodyPr/>
                    <a:lstStyle/>
                    <a:p>
                      <a:pPr algn="ctr"/>
                      <a:r>
                        <a:rPr lang="en-AU" sz="2800" b="1" dirty="0" smtClean="0"/>
                        <a:t>89 %</a:t>
                      </a:r>
                      <a:endParaRPr lang="en-AU" sz="2800" b="1" dirty="0"/>
                    </a:p>
                  </a:txBody>
                  <a:tcPr/>
                </a:tc>
                <a:tc>
                  <a:txBody>
                    <a:bodyPr/>
                    <a:lstStyle/>
                    <a:p>
                      <a:pPr algn="ctr"/>
                      <a:r>
                        <a:rPr lang="en-AU" sz="2800" b="1" dirty="0" smtClean="0"/>
                        <a:t>100 %</a:t>
                      </a:r>
                      <a:endParaRPr lang="en-AU" sz="2800" b="1" dirty="0"/>
                    </a:p>
                  </a:txBody>
                  <a:tcPr/>
                </a:tc>
                <a:tc>
                  <a:txBody>
                    <a:bodyPr/>
                    <a:lstStyle/>
                    <a:p>
                      <a:pPr algn="ctr"/>
                      <a:r>
                        <a:rPr lang="en-AU" sz="2800" b="1" dirty="0" smtClean="0"/>
                        <a:t>46 % </a:t>
                      </a:r>
                      <a:endParaRPr lang="en-AU" sz="2800" b="1" dirty="0"/>
                    </a:p>
                  </a:txBody>
                  <a:tcPr/>
                </a:tc>
              </a:tr>
              <a:tr h="970627">
                <a:tc>
                  <a:txBody>
                    <a:bodyPr/>
                    <a:lstStyle/>
                    <a:p>
                      <a:r>
                        <a:rPr lang="en-AU" sz="2800" dirty="0" err="1" smtClean="0"/>
                        <a:t>Bukalong</a:t>
                      </a:r>
                      <a:endParaRPr lang="en-AU" sz="2800" dirty="0"/>
                    </a:p>
                  </a:txBody>
                  <a:tcPr/>
                </a:tc>
                <a:tc>
                  <a:txBody>
                    <a:bodyPr/>
                    <a:lstStyle/>
                    <a:p>
                      <a:pPr algn="ctr"/>
                      <a:r>
                        <a:rPr lang="en-AU" sz="2800" b="1" dirty="0" smtClean="0"/>
                        <a:t>73 %</a:t>
                      </a:r>
                      <a:endParaRPr lang="en-AU" sz="2800" b="1" dirty="0"/>
                    </a:p>
                  </a:txBody>
                  <a:tcPr/>
                </a:tc>
                <a:tc>
                  <a:txBody>
                    <a:bodyPr/>
                    <a:lstStyle/>
                    <a:p>
                      <a:pPr algn="ctr"/>
                      <a:r>
                        <a:rPr lang="en-AU" sz="2800" b="1" dirty="0" smtClean="0"/>
                        <a:t>76 % </a:t>
                      </a:r>
                      <a:endParaRPr lang="en-AU" sz="2800" b="1" dirty="0"/>
                    </a:p>
                  </a:txBody>
                  <a:tcPr/>
                </a:tc>
                <a:tc>
                  <a:txBody>
                    <a:bodyPr/>
                    <a:lstStyle/>
                    <a:p>
                      <a:pPr algn="ctr"/>
                      <a:r>
                        <a:rPr lang="en-AU" sz="2800" b="1" dirty="0" smtClean="0"/>
                        <a:t>71 %</a:t>
                      </a:r>
                      <a:endParaRPr lang="en-AU" sz="2800" b="1" dirty="0"/>
                    </a:p>
                  </a:txBody>
                  <a:tcPr/>
                </a:tc>
                <a:tc>
                  <a:txBody>
                    <a:bodyPr/>
                    <a:lstStyle/>
                    <a:p>
                      <a:pPr algn="ctr"/>
                      <a:r>
                        <a:rPr lang="en-AU" sz="2800" b="1" dirty="0" smtClean="0"/>
                        <a:t>61 %</a:t>
                      </a:r>
                      <a:endParaRPr lang="en-AU" sz="2800" b="1" dirty="0"/>
                    </a:p>
                  </a:txBody>
                  <a:tcPr/>
                </a:tc>
              </a:tr>
            </a:tbl>
          </a:graphicData>
        </a:graphic>
      </p:graphicFrame>
    </p:spTree>
    <p:extLst>
      <p:ext uri="{BB962C8B-B14F-4D97-AF65-F5344CB8AC3E}">
        <p14:creationId xmlns:p14="http://schemas.microsoft.com/office/powerpoint/2010/main" val="32478808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AU" dirty="0" smtClean="0"/>
              <a:t>Bungarby – native -4.5dse/ha</a:t>
            </a:r>
            <a:endParaRPr lang="en-AU" dirty="0"/>
          </a:p>
        </p:txBody>
      </p:sp>
      <p:graphicFrame>
        <p:nvGraphicFramePr>
          <p:cNvPr id="3" name="Chart 2"/>
          <p:cNvGraphicFramePr>
            <a:graphicFrameLocks noGrp="1"/>
          </p:cNvGraphicFramePr>
          <p:nvPr>
            <p:extLst>
              <p:ext uri="{D42A27DB-BD31-4B8C-83A1-F6EECF244321}">
                <p14:modId xmlns:p14="http://schemas.microsoft.com/office/powerpoint/2010/main" val="4013072687"/>
              </p:ext>
            </p:extLst>
          </p:nvPr>
        </p:nvGraphicFramePr>
        <p:xfrm>
          <a:off x="179512" y="908720"/>
          <a:ext cx="8712968" cy="57606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44731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AU" dirty="0" smtClean="0"/>
              <a:t>Bungarby – improved 8.6 dse/ha</a:t>
            </a:r>
            <a:endParaRPr lang="en-AU" dirty="0"/>
          </a:p>
        </p:txBody>
      </p:sp>
      <p:graphicFrame>
        <p:nvGraphicFramePr>
          <p:cNvPr id="3" name="Chart 2"/>
          <p:cNvGraphicFramePr>
            <a:graphicFrameLocks noGrp="1"/>
          </p:cNvGraphicFramePr>
          <p:nvPr>
            <p:extLst>
              <p:ext uri="{D42A27DB-BD31-4B8C-83A1-F6EECF244321}">
                <p14:modId xmlns:p14="http://schemas.microsoft.com/office/powerpoint/2010/main" val="3931782659"/>
              </p:ext>
            </p:extLst>
          </p:nvPr>
        </p:nvGraphicFramePr>
        <p:xfrm>
          <a:off x="179512" y="1052736"/>
          <a:ext cx="8856984" cy="57606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656221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AU" dirty="0" err="1" smtClean="0"/>
              <a:t>Bukalong</a:t>
            </a:r>
            <a:r>
              <a:rPr lang="en-AU" dirty="0" smtClean="0"/>
              <a:t> 10 dse/ha</a:t>
            </a:r>
            <a:endParaRPr lang="en-AU" dirty="0"/>
          </a:p>
        </p:txBody>
      </p:sp>
      <p:graphicFrame>
        <p:nvGraphicFramePr>
          <p:cNvPr id="3" name="Chart 2"/>
          <p:cNvGraphicFramePr>
            <a:graphicFrameLocks noGrp="1"/>
          </p:cNvGraphicFramePr>
          <p:nvPr>
            <p:extLst>
              <p:ext uri="{D42A27DB-BD31-4B8C-83A1-F6EECF244321}">
                <p14:modId xmlns:p14="http://schemas.microsoft.com/office/powerpoint/2010/main" val="3383843662"/>
              </p:ext>
            </p:extLst>
          </p:nvPr>
        </p:nvGraphicFramePr>
        <p:xfrm>
          <a:off x="251520" y="1052736"/>
          <a:ext cx="8712968" cy="56886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890323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AU" dirty="0" err="1" smtClean="0"/>
              <a:t>Muniong</a:t>
            </a:r>
            <a:r>
              <a:rPr lang="en-AU" dirty="0" smtClean="0"/>
              <a:t> 9.7 dse/ha</a:t>
            </a:r>
            <a:endParaRPr lang="en-AU" dirty="0"/>
          </a:p>
        </p:txBody>
      </p:sp>
      <p:graphicFrame>
        <p:nvGraphicFramePr>
          <p:cNvPr id="3" name="Chart 2"/>
          <p:cNvGraphicFramePr>
            <a:graphicFrameLocks noGrp="1"/>
          </p:cNvGraphicFramePr>
          <p:nvPr>
            <p:extLst>
              <p:ext uri="{D42A27DB-BD31-4B8C-83A1-F6EECF244321}">
                <p14:modId xmlns:p14="http://schemas.microsoft.com/office/powerpoint/2010/main" val="2134089758"/>
              </p:ext>
            </p:extLst>
          </p:nvPr>
        </p:nvGraphicFramePr>
        <p:xfrm>
          <a:off x="251520" y="1268760"/>
          <a:ext cx="8568952" cy="54726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292931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TotalTime>
  <Words>1516</Words>
  <Application>Microsoft Office PowerPoint</Application>
  <PresentationFormat>On-screen Show (4:3)</PresentationFormat>
  <Paragraphs>152</Paragraphs>
  <Slides>21</Slides>
  <Notes>16</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Spring 2017 – what lies ahead</vt:lpstr>
      <vt:lpstr>Probe data – what % of potential</vt:lpstr>
      <vt:lpstr>How do we read a soil probe graph</vt:lpstr>
      <vt:lpstr>Muniong probe</vt:lpstr>
      <vt:lpstr>Probe data – what % of potential at 31 Aug 17</vt:lpstr>
      <vt:lpstr>Bungarby – native -4.5dse/ha</vt:lpstr>
      <vt:lpstr>Bungarby – improved 8.6 dse/ha</vt:lpstr>
      <vt:lpstr>Bukalong 10 dse/ha</vt:lpstr>
      <vt:lpstr>Muniong 9.7 dse/ha</vt:lpstr>
      <vt:lpstr>Delegate 16.2 dse/ha</vt:lpstr>
      <vt:lpstr>Delgate – varying soil moisture</vt:lpstr>
      <vt:lpstr>Delegate green plus dead</vt:lpstr>
      <vt:lpstr>NE Cooma on a loamy soil</vt:lpstr>
      <vt:lpstr>Stock condition</vt:lpstr>
      <vt:lpstr>Delegate ewe condition score</vt:lpstr>
      <vt:lpstr>Bungarby improved – ewe condition</vt:lpstr>
      <vt:lpstr>Bukalong ewe condition</vt:lpstr>
      <vt:lpstr>BOM seasonal forecasts</vt:lpstr>
      <vt:lpstr>Look at rainfall history if there is a neutral forecast</vt:lpstr>
      <vt:lpstr>BOM forecast of chance of rain in Sept, skill moderate</vt:lpstr>
      <vt:lpstr>Summary</vt:lpstr>
    </vt:vector>
  </TitlesOfParts>
  <Company>NSW Government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Spring 2017 – what lies ahead</dc:title>
  <dc:creator>Phillip Graham</dc:creator>
  <cp:lastModifiedBy>Nancy</cp:lastModifiedBy>
  <cp:revision>20</cp:revision>
  <dcterms:created xsi:type="dcterms:W3CDTF">2017-09-01T07:32:12Z</dcterms:created>
  <dcterms:modified xsi:type="dcterms:W3CDTF">2017-09-08T04:06:18Z</dcterms:modified>
  <cp:contentStatus/>
</cp:coreProperties>
</file>