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360" autoAdjust="0"/>
  </p:normalViewPr>
  <p:slideViewPr>
    <p:cSldViewPr>
      <p:cViewPr varScale="1">
        <p:scale>
          <a:sx n="90" d="100"/>
          <a:sy n="90" d="100"/>
        </p:scale>
        <p:origin x="-199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47C80A-3D03-4BFD-B393-4B896615DBF0}" type="datetimeFigureOut">
              <a:rPr lang="en-AU" smtClean="0"/>
              <a:t>15/06/2016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958F20-8892-4954-B883-D7D11D8B5041}" type="slidenum">
              <a:rPr lang="en-AU" smtClean="0"/>
              <a:t>‹#›</a:t>
            </a:fld>
            <a:endParaRPr lang="en-AU"/>
          </a:p>
        </p:txBody>
      </p:sp>
    </p:spTree>
    <p:extLst>
      <p:ext uri="{BB962C8B-B14F-4D97-AF65-F5344CB8AC3E}">
        <p14:creationId xmlns:p14="http://schemas.microsoft.com/office/powerpoint/2010/main" val="240150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Check the </a:t>
            </a:r>
            <a:r>
              <a:rPr lang="en-AU" dirty="0" err="1" smtClean="0"/>
              <a:t>Wormboss</a:t>
            </a:r>
            <a:r>
              <a:rPr lang="en-AU" dirty="0" smtClean="0"/>
              <a:t> web site for more detail information about all species of worms.</a:t>
            </a:r>
          </a:p>
          <a:p>
            <a:endParaRPr lang="en-AU" dirty="0"/>
          </a:p>
        </p:txBody>
      </p:sp>
      <p:sp>
        <p:nvSpPr>
          <p:cNvPr id="4" name="Slide Number Placeholder 3"/>
          <p:cNvSpPr>
            <a:spLocks noGrp="1"/>
          </p:cNvSpPr>
          <p:nvPr>
            <p:ph type="sldNum" sz="quarter" idx="10"/>
          </p:nvPr>
        </p:nvSpPr>
        <p:spPr/>
        <p:txBody>
          <a:bodyPr/>
          <a:lstStyle/>
          <a:p>
            <a:fld id="{89958F20-8892-4954-B883-D7D11D8B5041}" type="slidenum">
              <a:rPr lang="en-AU" smtClean="0"/>
              <a:t>1</a:t>
            </a:fld>
            <a:endParaRPr lang="en-AU"/>
          </a:p>
        </p:txBody>
      </p:sp>
    </p:spTree>
    <p:extLst>
      <p:ext uri="{BB962C8B-B14F-4D97-AF65-F5344CB8AC3E}">
        <p14:creationId xmlns:p14="http://schemas.microsoft.com/office/powerpoint/2010/main" val="944072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Major point; the infective larvae (what the sheep</a:t>
            </a:r>
            <a:r>
              <a:rPr lang="en-AU" baseline="0" dirty="0" smtClean="0"/>
              <a:t> pick up) will survive the Monaro winter. So the high number of barber pole in autumn 2016 means that there will be a “sizeable” (but declining) population  of larvae still on the pastures at the start of spring. The aim should be to stop this group laying new eggs at a time that these eggs can hatch to build a new population. Slide 2 provides the info about what the weather needs to be for this too occur.</a:t>
            </a:r>
            <a:endParaRPr lang="en-AU" dirty="0"/>
          </a:p>
        </p:txBody>
      </p:sp>
      <p:sp>
        <p:nvSpPr>
          <p:cNvPr id="4" name="Slide Number Placeholder 3"/>
          <p:cNvSpPr>
            <a:spLocks noGrp="1"/>
          </p:cNvSpPr>
          <p:nvPr>
            <p:ph type="sldNum" sz="quarter" idx="10"/>
          </p:nvPr>
        </p:nvSpPr>
        <p:spPr/>
        <p:txBody>
          <a:bodyPr/>
          <a:lstStyle/>
          <a:p>
            <a:fld id="{89958F20-8892-4954-B883-D7D11D8B5041}" type="slidenum">
              <a:rPr lang="en-AU" smtClean="0"/>
              <a:t>3</a:t>
            </a:fld>
            <a:endParaRPr lang="en-AU"/>
          </a:p>
        </p:txBody>
      </p:sp>
    </p:spTree>
    <p:extLst>
      <p:ext uri="{BB962C8B-B14F-4D97-AF65-F5344CB8AC3E}">
        <p14:creationId xmlns:p14="http://schemas.microsoft.com/office/powerpoint/2010/main" val="4072519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I have looked at the impact on farm profits from different death rates in weaners. For the merino enterprise I used a base death rate of  5% between weaning</a:t>
            </a:r>
            <a:r>
              <a:rPr lang="en-AU" baseline="0" dirty="0" smtClean="0"/>
              <a:t> and 12 mths and 2% for the merino ewes all joined to terminals. I then increased the death rate by 4 or 8% and the impact is given as a percentage drop in farms profit/ha. In the merino enterprise this does not account for the slight loss of genetic gain due to a lower number of maiden ewes being available.</a:t>
            </a:r>
          </a:p>
          <a:p>
            <a:r>
              <a:rPr lang="en-AU" baseline="0" dirty="0" smtClean="0"/>
              <a:t>Weaner deaths are usually a combination of worms and nutrition but with barbers pole it could be directly due to worm burden. It is fair to say that some properties on the Monaro in 2016 lost more than the 8% increase that I have listed here.</a:t>
            </a:r>
          </a:p>
          <a:p>
            <a:r>
              <a:rPr lang="en-AU" baseline="0" dirty="0" smtClean="0"/>
              <a:t>This impact is coming from the loss of sale animals and wool.</a:t>
            </a:r>
            <a:endParaRPr lang="en-AU" dirty="0" smtClean="0"/>
          </a:p>
        </p:txBody>
      </p:sp>
      <p:sp>
        <p:nvSpPr>
          <p:cNvPr id="4" name="Slide Number Placeholder 3"/>
          <p:cNvSpPr>
            <a:spLocks noGrp="1"/>
          </p:cNvSpPr>
          <p:nvPr>
            <p:ph type="sldNum" sz="quarter" idx="10"/>
          </p:nvPr>
        </p:nvSpPr>
        <p:spPr/>
        <p:txBody>
          <a:bodyPr/>
          <a:lstStyle/>
          <a:p>
            <a:fld id="{B3B4F11B-13AF-4ED1-896C-728BEF6B2017}" type="slidenum">
              <a:rPr lang="en-AU" smtClean="0"/>
              <a:t>4</a:t>
            </a:fld>
            <a:endParaRPr lang="en-AU"/>
          </a:p>
        </p:txBody>
      </p:sp>
    </p:spTree>
    <p:extLst>
      <p:ext uri="{BB962C8B-B14F-4D97-AF65-F5344CB8AC3E}">
        <p14:creationId xmlns:p14="http://schemas.microsoft.com/office/powerpoint/2010/main" val="4225124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This is an output from the moisture</a:t>
            </a:r>
            <a:r>
              <a:rPr lang="en-AU" baseline="0" dirty="0" smtClean="0"/>
              <a:t> probes that were installed in February. It is too early to get much from the probes as we need to let the soil pack a down around the probe. The black line is shows what has happen to soil moisture to a depth of 60cm. The purple line is at 80 cm and the brown lines is at 1 m. The green bar show the rainfall events. The high spike are errors. The recent rain event has had a major impact. At present the colour section are not in the right place. I think we can assume that the low points in April were near to point where plants would have trouble extracting water for growth. We might still not have reached the point where the soil is full of water. When we know this the green band will be moved up to reflect this point. Then the green band becomes the zone where soil moisture drives our pasture growth.</a:t>
            </a:r>
          </a:p>
          <a:p>
            <a:endParaRPr lang="en-AU" baseline="0" dirty="0" smtClean="0"/>
          </a:p>
          <a:p>
            <a:r>
              <a:rPr lang="en-AU" baseline="0" dirty="0" smtClean="0"/>
              <a:t>The graph will continue to be refined to improve the info that it provides. It will be mid spring before we have confidence about </a:t>
            </a:r>
            <a:r>
              <a:rPr lang="en-AU" baseline="0" smtClean="0"/>
              <a:t>the data.</a:t>
            </a:r>
            <a:endParaRPr lang="en-AU" dirty="0"/>
          </a:p>
        </p:txBody>
      </p:sp>
      <p:sp>
        <p:nvSpPr>
          <p:cNvPr id="4" name="Slide Number Placeholder 3"/>
          <p:cNvSpPr>
            <a:spLocks noGrp="1"/>
          </p:cNvSpPr>
          <p:nvPr>
            <p:ph type="sldNum" sz="quarter" idx="10"/>
          </p:nvPr>
        </p:nvSpPr>
        <p:spPr/>
        <p:txBody>
          <a:bodyPr/>
          <a:lstStyle/>
          <a:p>
            <a:fld id="{89958F20-8892-4954-B883-D7D11D8B5041}" type="slidenum">
              <a:rPr lang="en-AU" smtClean="0"/>
              <a:t>5</a:t>
            </a:fld>
            <a:endParaRPr lang="en-AU"/>
          </a:p>
        </p:txBody>
      </p:sp>
    </p:spTree>
    <p:extLst>
      <p:ext uri="{BB962C8B-B14F-4D97-AF65-F5344CB8AC3E}">
        <p14:creationId xmlns:p14="http://schemas.microsoft.com/office/powerpoint/2010/main" val="2906154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E40163ED-F0DB-4570-A033-531B89B6EE06}" type="datetimeFigureOut">
              <a:rPr lang="en-AU" smtClean="0"/>
              <a:t>15/06/2016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810608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40163ED-F0DB-4570-A033-531B89B6EE06}" type="datetimeFigureOut">
              <a:rPr lang="en-AU" smtClean="0"/>
              <a:t>15/06/2016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12368027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40163ED-F0DB-4570-A033-531B89B6EE06}" type="datetimeFigureOut">
              <a:rPr lang="en-AU" smtClean="0"/>
              <a:t>15/06/2016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3277014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01638" y="274638"/>
            <a:ext cx="8491537" cy="1354137"/>
          </a:xfrm>
        </p:spPr>
        <p:txBody>
          <a:bodyPr/>
          <a:lstStyle/>
          <a:p>
            <a:r>
              <a:rPr lang="en-US" smtClean="0"/>
              <a:t>Click to edit Master title style</a:t>
            </a:r>
            <a:endParaRPr lang="en-AU"/>
          </a:p>
        </p:txBody>
      </p:sp>
      <p:sp>
        <p:nvSpPr>
          <p:cNvPr id="3" name="Table Placeholder 2"/>
          <p:cNvSpPr>
            <a:spLocks noGrp="1"/>
          </p:cNvSpPr>
          <p:nvPr>
            <p:ph type="tbl" idx="1"/>
          </p:nvPr>
        </p:nvSpPr>
        <p:spPr>
          <a:xfrm>
            <a:off x="401638" y="1557338"/>
            <a:ext cx="8491537" cy="4392612"/>
          </a:xfrm>
        </p:spPr>
        <p:txBody>
          <a:bodyPr/>
          <a:lstStyle/>
          <a:p>
            <a:pPr lvl="0"/>
            <a:endParaRPr lang="en-AU" noProof="0" smtClean="0"/>
          </a:p>
        </p:txBody>
      </p:sp>
    </p:spTree>
    <p:extLst>
      <p:ext uri="{BB962C8B-B14F-4D97-AF65-F5344CB8AC3E}">
        <p14:creationId xmlns:p14="http://schemas.microsoft.com/office/powerpoint/2010/main" val="580160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40163ED-F0DB-4570-A033-531B89B6EE06}" type="datetimeFigureOut">
              <a:rPr lang="en-AU" smtClean="0"/>
              <a:t>15/06/2016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3281863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0163ED-F0DB-4570-A033-531B89B6EE06}" type="datetimeFigureOut">
              <a:rPr lang="en-AU" smtClean="0"/>
              <a:t>15/06/2016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290784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E40163ED-F0DB-4570-A033-531B89B6EE06}" type="datetimeFigureOut">
              <a:rPr lang="en-AU" smtClean="0"/>
              <a:t>15/06/2016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4061540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E40163ED-F0DB-4570-A033-531B89B6EE06}" type="datetimeFigureOut">
              <a:rPr lang="en-AU" smtClean="0"/>
              <a:t>15/06/2016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821219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E40163ED-F0DB-4570-A033-531B89B6EE06}" type="datetimeFigureOut">
              <a:rPr lang="en-AU" smtClean="0"/>
              <a:t>15/06/2016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1935345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0163ED-F0DB-4570-A033-531B89B6EE06}" type="datetimeFigureOut">
              <a:rPr lang="en-AU" smtClean="0"/>
              <a:t>15/06/2016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1803780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0163ED-F0DB-4570-A033-531B89B6EE06}" type="datetimeFigureOut">
              <a:rPr lang="en-AU" smtClean="0"/>
              <a:t>15/06/2016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3291647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0163ED-F0DB-4570-A033-531B89B6EE06}" type="datetimeFigureOut">
              <a:rPr lang="en-AU" smtClean="0"/>
              <a:t>15/06/2016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0795EEA-02D2-4DC4-A9BF-06D9C43D85CF}" type="slidenum">
              <a:rPr lang="en-AU" smtClean="0"/>
              <a:t>‹#›</a:t>
            </a:fld>
            <a:endParaRPr lang="en-AU"/>
          </a:p>
        </p:txBody>
      </p:sp>
    </p:spTree>
    <p:extLst>
      <p:ext uri="{BB962C8B-B14F-4D97-AF65-F5344CB8AC3E}">
        <p14:creationId xmlns:p14="http://schemas.microsoft.com/office/powerpoint/2010/main" val="3712110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0163ED-F0DB-4570-A033-531B89B6EE06}" type="datetimeFigureOut">
              <a:rPr lang="en-AU" smtClean="0"/>
              <a:t>15/06/2016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795EEA-02D2-4DC4-A9BF-06D9C43D85CF}" type="slidenum">
              <a:rPr lang="en-AU" smtClean="0"/>
              <a:t>‹#›</a:t>
            </a:fld>
            <a:endParaRPr lang="en-AU"/>
          </a:p>
        </p:txBody>
      </p:sp>
    </p:spTree>
    <p:extLst>
      <p:ext uri="{BB962C8B-B14F-4D97-AF65-F5344CB8AC3E}">
        <p14:creationId xmlns:p14="http://schemas.microsoft.com/office/powerpoint/2010/main" val="4053777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779838" y="0"/>
            <a:ext cx="3240087" cy="908050"/>
          </a:xfrm>
        </p:spPr>
        <p:txBody>
          <a:bodyPr/>
          <a:lstStyle/>
          <a:p>
            <a:pPr algn="ctr"/>
            <a:r>
              <a:rPr lang="en-AU" altLang="en-US" sz="4400" b="1" smtClean="0"/>
              <a:t>Time to die</a:t>
            </a:r>
          </a:p>
        </p:txBody>
      </p:sp>
      <p:graphicFrame>
        <p:nvGraphicFramePr>
          <p:cNvPr id="134239" name="Group 95"/>
          <p:cNvGraphicFramePr>
            <a:graphicFrameLocks noGrp="1"/>
          </p:cNvGraphicFramePr>
          <p:nvPr>
            <p:ph idx="1"/>
          </p:nvPr>
        </p:nvGraphicFramePr>
        <p:xfrm>
          <a:off x="179388" y="836613"/>
          <a:ext cx="8785225" cy="5172078"/>
        </p:xfrm>
        <a:graphic>
          <a:graphicData uri="http://schemas.openxmlformats.org/drawingml/2006/table">
            <a:tbl>
              <a:tblPr/>
              <a:tblGrid>
                <a:gridCol w="1862137"/>
                <a:gridCol w="1563688"/>
                <a:gridCol w="2309812"/>
                <a:gridCol w="3049588"/>
              </a:tblGrid>
              <a:tr h="1066793">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endParaRPr kumimoji="0" lang="en-US" altLang="en-US" sz="2000" b="0" i="0" u="none" strike="noStrike" cap="none" normalizeH="0" baseline="0" dirty="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smtClean="0">
                          <a:ln>
                            <a:noFill/>
                          </a:ln>
                          <a:solidFill>
                            <a:srgbClr val="E31937"/>
                          </a:solidFill>
                          <a:effectLst/>
                          <a:latin typeface="Arial" charset="0"/>
                        </a:rPr>
                        <a:t>Adult </a:t>
                      </a:r>
                      <a:r>
                        <a:rPr kumimoji="0" lang="en-AU" altLang="en-US" sz="2000" b="0" i="0" u="none" strike="noStrike" cap="none" normalizeH="0" baseline="0" smtClean="0">
                          <a:ln>
                            <a:noFill/>
                          </a:ln>
                          <a:solidFill>
                            <a:schemeClr val="tx1"/>
                          </a:solidFill>
                          <a:effectLst/>
                          <a:latin typeface="Arial" charset="0"/>
                        </a:rPr>
                        <a:t>worms in sheep</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smtClean="0">
                          <a:ln>
                            <a:noFill/>
                          </a:ln>
                          <a:solidFill>
                            <a:srgbClr val="E31937"/>
                          </a:solidFill>
                          <a:effectLst/>
                          <a:latin typeface="Arial" charset="0"/>
                        </a:rPr>
                        <a:t>Eggs</a:t>
                      </a:r>
                      <a:r>
                        <a:rPr kumimoji="0" lang="en-AU" altLang="en-US" sz="2000" b="0" i="0" u="none" strike="noStrike" cap="none" normalizeH="0" baseline="0" smtClean="0">
                          <a:ln>
                            <a:noFill/>
                          </a:ln>
                          <a:solidFill>
                            <a:schemeClr val="tx1"/>
                          </a:solidFill>
                          <a:effectLst/>
                          <a:latin typeface="Arial" charset="0"/>
                        </a:rPr>
                        <a:t> on pasture (days)</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ctr"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dirty="0" smtClean="0">
                          <a:ln>
                            <a:noFill/>
                          </a:ln>
                          <a:solidFill>
                            <a:srgbClr val="E31937"/>
                          </a:solidFill>
                          <a:effectLst/>
                          <a:latin typeface="Arial" charset="0"/>
                        </a:rPr>
                        <a:t>Infective larvae</a:t>
                      </a:r>
                      <a:r>
                        <a:rPr kumimoji="0" lang="en-AU" altLang="en-US" sz="2000" b="0" i="0" u="none" strike="noStrike" cap="none" normalizeH="0" baseline="0" dirty="0" smtClean="0">
                          <a:ln>
                            <a:noFill/>
                          </a:ln>
                          <a:solidFill>
                            <a:schemeClr val="tx1"/>
                          </a:solidFill>
                          <a:effectLst/>
                          <a:latin typeface="Arial" charset="0"/>
                        </a:rPr>
                        <a:t> (L3) on pasture</a:t>
                      </a:r>
                    </a:p>
                    <a:p>
                      <a:pPr marL="0" marR="0" lvl="0" indent="0" algn="ctr"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dirty="0" smtClean="0">
                          <a:ln>
                            <a:noFill/>
                          </a:ln>
                          <a:solidFill>
                            <a:schemeClr val="tx1"/>
                          </a:solidFill>
                          <a:effectLst/>
                          <a:latin typeface="Arial" charset="0"/>
                        </a:rPr>
                        <a:t>(Time for 80-90% to die)*</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76521">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Barber’s pole</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5">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smtClean="0">
                          <a:ln>
                            <a:noFill/>
                          </a:ln>
                          <a:solidFill>
                            <a:schemeClr val="tx1"/>
                          </a:solidFill>
                          <a:effectLst/>
                          <a:latin typeface="Arial" charset="0"/>
                        </a:rPr>
                        <a:t>Months</a:t>
                      </a:r>
                      <a:r>
                        <a:rPr kumimoji="0" lang="en-AU" altLang="en-US" sz="2000" b="0" i="0" u="none" strike="noStrike" cap="none" normalizeH="0" baseline="0" smtClean="0">
                          <a:ln>
                            <a:noFill/>
                          </a:ln>
                          <a:solidFill>
                            <a:schemeClr val="tx1"/>
                          </a:solidFill>
                          <a:effectLst/>
                          <a:latin typeface="Arial" charset="0"/>
                        </a:rPr>
                        <a:t>, once established</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rgbClr val="E31937"/>
                          </a:solidFill>
                          <a:effectLst/>
                          <a:latin typeface="Arial" charset="0"/>
                        </a:rPr>
                        <a:t>(but…host immunity!)</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endParaRPr kumimoji="0" lang="en-AU" altLang="en-US" sz="20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1" u="none" strike="noStrike" cap="none" normalizeH="0" baseline="0" smtClean="0">
                          <a:ln>
                            <a:noFill/>
                          </a:ln>
                          <a:solidFill>
                            <a:schemeClr val="tx1"/>
                          </a:solidFill>
                          <a:effectLst/>
                          <a:latin typeface="Arial" charset="0"/>
                        </a:rPr>
                        <a:t>(Liver fluke: </a:t>
                      </a:r>
                      <a:r>
                        <a:rPr kumimoji="0" lang="en-AU" altLang="en-US" sz="2000" b="1" i="1" u="none" strike="noStrike" cap="none" normalizeH="0" baseline="0" smtClean="0">
                          <a:ln>
                            <a:noFill/>
                          </a:ln>
                          <a:solidFill>
                            <a:schemeClr val="tx1"/>
                          </a:solidFill>
                          <a:effectLst/>
                          <a:latin typeface="Arial" charset="0"/>
                        </a:rPr>
                        <a:t>years!)</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 ~ 5 </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0" u="none" strike="noStrike" cap="none" normalizeH="0" baseline="0" smtClean="0">
                          <a:ln>
                            <a:noFill/>
                          </a:ln>
                          <a:solidFill>
                            <a:srgbClr val="E31937"/>
                          </a:solidFill>
                          <a:effectLst/>
                          <a:latin typeface="Arial" charset="0"/>
                        </a:rPr>
                        <a:t>(but 10, 000 eggs per female worm day! (20 times the others…))</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Tx/>
                        <a:buChar char="•"/>
                        <a:tabLst/>
                      </a:pPr>
                      <a:r>
                        <a:rPr kumimoji="0" lang="en-AU" altLang="en-US" sz="2000" b="1" i="0" u="none" strike="noStrike" cap="none" normalizeH="0" baseline="0" dirty="0" smtClean="0">
                          <a:ln>
                            <a:noFill/>
                          </a:ln>
                          <a:solidFill>
                            <a:schemeClr val="tx1"/>
                          </a:solidFill>
                          <a:effectLst/>
                          <a:latin typeface="Arial" charset="0"/>
                        </a:rPr>
                        <a:t>3 months</a:t>
                      </a:r>
                      <a:r>
                        <a:rPr kumimoji="0" lang="en-AU" altLang="en-US" sz="2000" b="0" i="0" u="none" strike="noStrike" cap="none" normalizeH="0" baseline="0" dirty="0" smtClean="0">
                          <a:ln>
                            <a:noFill/>
                          </a:ln>
                          <a:solidFill>
                            <a:schemeClr val="tx1"/>
                          </a:solidFill>
                          <a:effectLst/>
                          <a:latin typeface="Arial" charset="0"/>
                        </a:rPr>
                        <a:t>  if warm (daily max in the 20s)</a:t>
                      </a:r>
                    </a:p>
                    <a:p>
                      <a:pPr marL="0" marR="0" lvl="0" indent="0" algn="l" defTabSz="914400" rtl="0" eaLnBrk="1" fontAlgn="base" latinLnBrk="0" hangingPunct="1">
                        <a:lnSpc>
                          <a:spcPct val="100000"/>
                        </a:lnSpc>
                        <a:spcBef>
                          <a:spcPct val="20000"/>
                        </a:spcBef>
                        <a:spcAft>
                          <a:spcPct val="0"/>
                        </a:spcAft>
                        <a:buClr>
                          <a:srgbClr val="E31937"/>
                        </a:buClr>
                        <a:buSzTx/>
                        <a:buFontTx/>
                        <a:buChar char="•"/>
                        <a:tabLst/>
                      </a:pPr>
                      <a:r>
                        <a:rPr kumimoji="0" lang="en-AU" altLang="en-US" sz="2000" b="1" i="0" u="none" strike="noStrike" cap="none" normalizeH="0" baseline="0" dirty="0" smtClean="0">
                          <a:ln>
                            <a:noFill/>
                          </a:ln>
                          <a:solidFill>
                            <a:schemeClr val="tx1"/>
                          </a:solidFill>
                          <a:effectLst/>
                          <a:latin typeface="Arial" charset="0"/>
                        </a:rPr>
                        <a:t>6 months</a:t>
                      </a:r>
                      <a:r>
                        <a:rPr kumimoji="0" lang="en-AU" altLang="en-US" sz="2000" b="0" i="0" u="none" strike="noStrike" cap="none" normalizeH="0" baseline="0" dirty="0" smtClean="0">
                          <a:ln>
                            <a:noFill/>
                          </a:ln>
                          <a:solidFill>
                            <a:schemeClr val="tx1"/>
                          </a:solidFill>
                          <a:effectLst/>
                          <a:latin typeface="Arial" charset="0"/>
                        </a:rPr>
                        <a:t>  if cool (daily max &lt;15)</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Char char="§"/>
                        <a:tabLst/>
                      </a:pPr>
                      <a:r>
                        <a:rPr kumimoji="0" lang="en-AU" altLang="en-US" sz="2000" b="0" i="0" u="none" strike="noStrike" cap="none" normalizeH="0" baseline="0" dirty="0" err="1" smtClean="0">
                          <a:ln>
                            <a:noFill/>
                          </a:ln>
                          <a:solidFill>
                            <a:schemeClr val="tx1"/>
                          </a:solidFill>
                          <a:effectLst/>
                          <a:latin typeface="Arial" charset="0"/>
                        </a:rPr>
                        <a:t>vitrinus</a:t>
                      </a:r>
                      <a:r>
                        <a:rPr kumimoji="0" lang="en-AU" altLang="en-US" sz="2000" b="0" i="0" u="none" strike="noStrike" cap="none" normalizeH="0" baseline="0" dirty="0" smtClean="0">
                          <a:ln>
                            <a:noFill/>
                          </a:ln>
                          <a:solidFill>
                            <a:schemeClr val="tx1"/>
                          </a:solidFill>
                          <a:effectLst/>
                          <a:latin typeface="Arial" charset="0"/>
                        </a:rPr>
                        <a:t> needs cool/moist</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Char char="§"/>
                        <a:tabLst/>
                      </a:pPr>
                      <a:r>
                        <a:rPr kumimoji="0" lang="en-AU" altLang="en-US" sz="2000" b="0" i="0" u="none" strike="noStrike" cap="none" normalizeH="0" baseline="0" dirty="0" smtClean="0">
                          <a:ln>
                            <a:noFill/>
                          </a:ln>
                          <a:solidFill>
                            <a:schemeClr val="tx1"/>
                          </a:solidFill>
                          <a:effectLst/>
                          <a:latin typeface="Arial" charset="0"/>
                        </a:rPr>
                        <a:t>Larvae can survive frosts</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1" u="none" strike="noStrike" cap="none" normalizeH="0" baseline="0" dirty="0" smtClean="0">
                          <a:ln>
                            <a:noFill/>
                          </a:ln>
                          <a:solidFill>
                            <a:schemeClr val="tx1"/>
                          </a:solidFill>
                          <a:effectLst/>
                          <a:latin typeface="Arial" charset="0"/>
                        </a:rPr>
                        <a:t>(‘Black scour’ L3 larvae can shelter inside the faecal pellet)</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3381">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Black scour </a:t>
                      </a:r>
                      <a:r>
                        <a:rPr kumimoji="0" lang="en-AU" altLang="en-US" sz="1800" b="0" i="1" u="none" strike="noStrike" cap="none" normalizeH="0" baseline="0" smtClean="0">
                          <a:ln>
                            <a:noFill/>
                          </a:ln>
                          <a:solidFill>
                            <a:schemeClr val="tx1"/>
                          </a:solidFill>
                          <a:effectLst/>
                          <a:latin typeface="Arial" charset="0"/>
                        </a:rPr>
                        <a:t>(colubriformis)</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 16   (30 in NZ)</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r>
              <a:tr h="731794">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Black scour </a:t>
                      </a:r>
                      <a:r>
                        <a:rPr kumimoji="0" lang="en-AU" altLang="en-US" sz="1800" b="0" i="1" u="none" strike="noStrike" cap="none" normalizeH="0" baseline="0" smtClean="0">
                          <a:ln>
                            <a:noFill/>
                          </a:ln>
                          <a:solidFill>
                            <a:schemeClr val="tx1"/>
                          </a:solidFill>
                          <a:effectLst/>
                          <a:latin typeface="Arial" charset="0"/>
                        </a:rPr>
                        <a:t>(vitrinus)</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 16</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r>
              <a:tr h="730206">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dirty="0" smtClean="0">
                          <a:ln>
                            <a:noFill/>
                          </a:ln>
                          <a:solidFill>
                            <a:schemeClr val="tx1"/>
                          </a:solidFill>
                          <a:effectLst/>
                          <a:latin typeface="Arial" charset="0"/>
                        </a:rPr>
                        <a:t>Small brown stomach worm</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Can overwinter?</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r>
              <a:tr h="733381">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dirty="0" smtClean="0">
                          <a:ln>
                            <a:noFill/>
                          </a:ln>
                          <a:solidFill>
                            <a:schemeClr val="tx1"/>
                          </a:solidFill>
                          <a:effectLst/>
                          <a:latin typeface="Arial" charset="0"/>
                        </a:rPr>
                        <a:t>Thin-necked </a:t>
                      </a:r>
                      <a:r>
                        <a:rPr kumimoji="0" lang="en-AU" altLang="en-US" sz="2000" b="0" i="0" u="none" strike="noStrike" cap="none" normalizeH="0" baseline="0" dirty="0" err="1" smtClean="0">
                          <a:ln>
                            <a:noFill/>
                          </a:ln>
                          <a:solidFill>
                            <a:schemeClr val="tx1"/>
                          </a:solidFill>
                          <a:effectLst/>
                          <a:latin typeface="Arial" charset="0"/>
                        </a:rPr>
                        <a:t>intest</a:t>
                      </a:r>
                      <a:r>
                        <a:rPr kumimoji="0" lang="en-AU" altLang="en-US" sz="2000" b="0" i="0" u="none" strike="noStrike" cap="none" normalizeH="0" baseline="0" dirty="0" smtClean="0">
                          <a:ln>
                            <a:noFill/>
                          </a:ln>
                          <a:solidFill>
                            <a:schemeClr val="tx1"/>
                          </a:solidFill>
                          <a:effectLst/>
                          <a:latin typeface="Arial" charset="0"/>
                        </a:rPr>
                        <a:t>. worm</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lang="en-AU"/>
                    </a:p>
                  </a:txBody>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Prolonged (one year?) (if dry/cold)</a:t>
                      </a:r>
                    </a:p>
                  </a:txBody>
                  <a:tcPr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L3 larvae can shelter inside the egg</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33" name="Text Box 78"/>
          <p:cNvSpPr txBox="1">
            <a:spLocks noChangeArrowheads="1"/>
          </p:cNvSpPr>
          <p:nvPr/>
        </p:nvSpPr>
        <p:spPr bwMode="auto">
          <a:xfrm>
            <a:off x="250825" y="6599238"/>
            <a:ext cx="6696075" cy="230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a:spcBef>
                <a:spcPct val="50000"/>
              </a:spcBef>
              <a:buClrTx/>
              <a:buFontTx/>
              <a:buNone/>
              <a:defRPr/>
            </a:pPr>
            <a:r>
              <a:rPr lang="en-AU" altLang="en-US" sz="900" dirty="0" smtClean="0"/>
              <a:t>Stephen Love NSW DPI, Armidale 2015-10 Sources: JN Bailey </a:t>
            </a:r>
            <a:r>
              <a:rPr lang="en-AU" altLang="en-US" sz="900" dirty="0" err="1" smtClean="0"/>
              <a:t>etc</a:t>
            </a:r>
            <a:r>
              <a:rPr lang="en-AU" altLang="en-US" sz="900" dirty="0" smtClean="0"/>
              <a:t>; L O’Connor, L Kahn </a:t>
            </a:r>
            <a:r>
              <a:rPr lang="en-AU" altLang="en-US" sz="900" dirty="0" err="1" smtClean="0"/>
              <a:t>etc</a:t>
            </a:r>
            <a:r>
              <a:rPr lang="en-AU" altLang="en-US" sz="900" dirty="0" smtClean="0"/>
              <a:t>; </a:t>
            </a:r>
            <a:r>
              <a:rPr lang="en-AU" altLang="en-US" sz="900" b="1" dirty="0" smtClean="0">
                <a:solidFill>
                  <a:schemeClr val="tx1">
                    <a:lumMod val="50000"/>
                  </a:schemeClr>
                </a:solidFill>
              </a:rPr>
              <a:t>Worm</a:t>
            </a:r>
            <a:r>
              <a:rPr lang="en-AU" altLang="en-US" sz="900" b="1" dirty="0" smtClean="0">
                <a:solidFill>
                  <a:srgbClr val="FF0000"/>
                </a:solidFill>
              </a:rPr>
              <a:t>Boss</a:t>
            </a:r>
            <a:r>
              <a:rPr lang="en-AU" altLang="en-US" sz="900" dirty="0" smtClean="0"/>
              <a:t>, NSW DPI </a:t>
            </a:r>
            <a:r>
              <a:rPr lang="en-AU" altLang="en-US" sz="900" dirty="0" err="1" smtClean="0"/>
              <a:t>etc</a:t>
            </a:r>
            <a:endParaRPr lang="en-AU" altLang="en-US" sz="900" dirty="0" smtClean="0"/>
          </a:p>
        </p:txBody>
      </p:sp>
      <p:sp>
        <p:nvSpPr>
          <p:cNvPr id="25638" name="AutoShape 86"/>
          <p:cNvSpPr>
            <a:spLocks noChangeArrowheads="1"/>
          </p:cNvSpPr>
          <p:nvPr/>
        </p:nvSpPr>
        <p:spPr bwMode="auto">
          <a:xfrm>
            <a:off x="1116013" y="0"/>
            <a:ext cx="2714625" cy="792163"/>
          </a:xfrm>
          <a:prstGeom prst="wedgeRoundRectCallout">
            <a:avLst>
              <a:gd name="adj1" fmla="val 48361"/>
              <a:gd name="adj2" fmla="val 203106"/>
              <a:gd name="adj3" fmla="val 16667"/>
            </a:avLst>
          </a:prstGeom>
          <a:solidFill>
            <a:srgbClr val="FF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algn="ctr" eaLnBrk="1" hangingPunct="1">
              <a:spcBef>
                <a:spcPct val="0"/>
              </a:spcBef>
              <a:buClrTx/>
              <a:buFontTx/>
              <a:buNone/>
            </a:pPr>
            <a:r>
              <a:rPr lang="en-AU" altLang="en-US" sz="1600"/>
              <a:t>Achilles heel. As a result, susceptible to rotational grazing</a:t>
            </a:r>
          </a:p>
        </p:txBody>
      </p:sp>
      <p:sp>
        <p:nvSpPr>
          <p:cNvPr id="25639" name="AutoShape 88"/>
          <p:cNvSpPr>
            <a:spLocks noChangeArrowheads="1"/>
          </p:cNvSpPr>
          <p:nvPr/>
        </p:nvSpPr>
        <p:spPr bwMode="auto">
          <a:xfrm>
            <a:off x="7164388" y="0"/>
            <a:ext cx="1979612" cy="620713"/>
          </a:xfrm>
          <a:prstGeom prst="wedgeRoundRectCallout">
            <a:avLst>
              <a:gd name="adj1" fmla="val -18403"/>
              <a:gd name="adj2" fmla="val 100384"/>
              <a:gd name="adj3" fmla="val 16667"/>
            </a:avLst>
          </a:prstGeom>
          <a:solidFill>
            <a:srgbClr val="FFFF99"/>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algn="ctr" eaLnBrk="1" hangingPunct="1">
              <a:spcBef>
                <a:spcPct val="0"/>
              </a:spcBef>
              <a:buClrTx/>
              <a:buFontTx/>
              <a:buNone/>
            </a:pPr>
            <a:r>
              <a:rPr lang="en-AU" altLang="en-US" sz="1600"/>
              <a:t>Strength of most roundworms</a:t>
            </a:r>
          </a:p>
        </p:txBody>
      </p:sp>
      <p:sp>
        <p:nvSpPr>
          <p:cNvPr id="25640" name="Text Box 96"/>
          <p:cNvSpPr txBox="1">
            <a:spLocks noChangeArrowheads="1"/>
          </p:cNvSpPr>
          <p:nvPr/>
        </p:nvSpPr>
        <p:spPr bwMode="auto">
          <a:xfrm>
            <a:off x="395288" y="6021388"/>
            <a:ext cx="66976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algn="ctr" eaLnBrk="1" hangingPunct="1">
              <a:spcBef>
                <a:spcPct val="50000"/>
              </a:spcBef>
              <a:buClrTx/>
              <a:buFontTx/>
              <a:buNone/>
            </a:pPr>
            <a:endParaRPr lang="en-US" altLang="en-US" sz="1600"/>
          </a:p>
        </p:txBody>
      </p:sp>
      <p:sp>
        <p:nvSpPr>
          <p:cNvPr id="25641" name="Text Box 97"/>
          <p:cNvSpPr txBox="1">
            <a:spLocks noChangeArrowheads="1"/>
          </p:cNvSpPr>
          <p:nvPr/>
        </p:nvSpPr>
        <p:spPr bwMode="auto">
          <a:xfrm>
            <a:off x="250825" y="6092825"/>
            <a:ext cx="8066088" cy="554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algn="ctr" eaLnBrk="1" hangingPunct="1">
              <a:spcBef>
                <a:spcPct val="50000"/>
              </a:spcBef>
              <a:buClrTx/>
              <a:buFontTx/>
              <a:buNone/>
            </a:pPr>
            <a:r>
              <a:rPr lang="en-AU" altLang="en-US" sz="1200"/>
              <a:t>*This applies to barber’s pole worm (Haemonchus). ‘Scour worm’ larvae (Teladorsagia, Trichostrongylus) </a:t>
            </a:r>
          </a:p>
          <a:p>
            <a:pPr algn="ctr" eaLnBrk="1" hangingPunct="1">
              <a:spcBef>
                <a:spcPct val="50000"/>
              </a:spcBef>
              <a:buClrTx/>
              <a:buFontTx/>
              <a:buNone/>
            </a:pPr>
            <a:r>
              <a:rPr lang="en-AU" altLang="en-US" sz="1200"/>
              <a:t>can last a bit longer, perhaps weeks, because they may delay exit from faeces.   ‘L3’ = 3</a:t>
            </a:r>
            <a:r>
              <a:rPr lang="en-AU" altLang="en-US" sz="1200" baseline="30000"/>
              <a:t>rd</a:t>
            </a:r>
            <a:r>
              <a:rPr lang="en-AU" altLang="en-US" sz="1200"/>
              <a:t> stage, infective larva</a:t>
            </a:r>
          </a:p>
        </p:txBody>
      </p:sp>
    </p:spTree>
    <p:extLst>
      <p:ext uri="{BB962C8B-B14F-4D97-AF65-F5344CB8AC3E}">
        <p14:creationId xmlns:p14="http://schemas.microsoft.com/office/powerpoint/2010/main" val="8639034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4239"/>
                                        </p:tgtEl>
                                        <p:attrNameLst>
                                          <p:attrName>style.visibility</p:attrName>
                                        </p:attrNameLst>
                                      </p:cBhvr>
                                      <p:to>
                                        <p:strVal val="visible"/>
                                      </p:to>
                                    </p:set>
                                    <p:anim calcmode="lin" valueType="num">
                                      <p:cBhvr additive="base">
                                        <p:cTn id="7" dur="500" fill="hold"/>
                                        <p:tgtEl>
                                          <p:spTgt spid="134239"/>
                                        </p:tgtEl>
                                        <p:attrNameLst>
                                          <p:attrName>ppt_x</p:attrName>
                                        </p:attrNameLst>
                                      </p:cBhvr>
                                      <p:tavLst>
                                        <p:tav tm="0">
                                          <p:val>
                                            <p:strVal val="#ppt_x"/>
                                          </p:val>
                                        </p:tav>
                                        <p:tav tm="100000">
                                          <p:val>
                                            <p:strVal val="#ppt_x"/>
                                          </p:val>
                                        </p:tav>
                                      </p:tavLst>
                                    </p:anim>
                                    <p:anim calcmode="lin" valueType="num">
                                      <p:cBhvr additive="base">
                                        <p:cTn id="8" dur="500" fill="hold"/>
                                        <p:tgtEl>
                                          <p:spTgt spid="1342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23850" y="115888"/>
            <a:ext cx="8491538" cy="360362"/>
          </a:xfrm>
        </p:spPr>
        <p:txBody>
          <a:bodyPr>
            <a:normAutofit fontScale="90000"/>
          </a:bodyPr>
          <a:lstStyle/>
          <a:p>
            <a:pPr algn="ctr"/>
            <a:r>
              <a:rPr lang="en-AU" altLang="en-US" sz="2400" smtClean="0"/>
              <a:t>To produce larvae, </a:t>
            </a:r>
            <a:r>
              <a:rPr lang="en-AU" altLang="en-US" sz="2400" smtClean="0">
                <a:solidFill>
                  <a:srgbClr val="E31937"/>
                </a:solidFill>
              </a:rPr>
              <a:t>eggs</a:t>
            </a:r>
            <a:r>
              <a:rPr lang="en-AU" altLang="en-US" sz="2400" smtClean="0"/>
              <a:t> on pasture need warmth / moisture </a:t>
            </a:r>
            <a:r>
              <a:rPr lang="en-AU" altLang="en-US" sz="2400" smtClean="0">
                <a:solidFill>
                  <a:srgbClr val="FF0000"/>
                </a:solidFill>
              </a:rPr>
              <a:t>*</a:t>
            </a:r>
          </a:p>
        </p:txBody>
      </p:sp>
      <p:graphicFrame>
        <p:nvGraphicFramePr>
          <p:cNvPr id="136276" name="Group 84"/>
          <p:cNvGraphicFramePr>
            <a:graphicFrameLocks noGrp="1"/>
          </p:cNvGraphicFramePr>
          <p:nvPr>
            <p:ph idx="1"/>
          </p:nvPr>
        </p:nvGraphicFramePr>
        <p:xfrm>
          <a:off x="179388" y="692150"/>
          <a:ext cx="8713787" cy="4984749"/>
        </p:xfrm>
        <a:graphic>
          <a:graphicData uri="http://schemas.openxmlformats.org/drawingml/2006/table">
            <a:tbl>
              <a:tblPr/>
              <a:tblGrid>
                <a:gridCol w="1698625"/>
                <a:gridCol w="1347787"/>
                <a:gridCol w="2336800"/>
                <a:gridCol w="1587500"/>
                <a:gridCol w="1743075"/>
              </a:tblGrid>
              <a:tr h="1005891">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endParaRPr kumimoji="0" lang="en-US" altLang="en-US" sz="2000" b="0" i="0" u="none" strike="noStrike" cap="none" normalizeH="0" baseline="0" dirty="0" smtClean="0">
                        <a:ln>
                          <a:noFill/>
                        </a:ln>
                        <a:solidFill>
                          <a:schemeClr val="tx1"/>
                        </a:solidFill>
                        <a:effectLst/>
                        <a:latin typeface="Arial" charset="0"/>
                      </a:endParaRP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Life span</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(days)</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Minimum </a:t>
                      </a:r>
                      <a:r>
                        <a:rPr kumimoji="0" lang="en-AU" altLang="en-US" sz="2000" b="1" i="0" u="none" strike="noStrike" cap="none" normalizeH="0" baseline="0" smtClean="0">
                          <a:ln>
                            <a:noFill/>
                          </a:ln>
                          <a:solidFill>
                            <a:schemeClr val="tx1"/>
                          </a:solidFill>
                          <a:effectLst/>
                          <a:latin typeface="Arial" charset="0"/>
                        </a:rPr>
                        <a:t>temps</a:t>
                      </a:r>
                      <a:r>
                        <a:rPr kumimoji="0" lang="en-AU" altLang="en-US" sz="2000" b="0" i="0" u="none" strike="noStrike" cap="none" normalizeH="0" baseline="0" smtClean="0">
                          <a:ln>
                            <a:noFill/>
                          </a:ln>
                          <a:solidFill>
                            <a:schemeClr val="tx1"/>
                          </a:solidFill>
                          <a:effectLst/>
                          <a:latin typeface="Arial" charset="0"/>
                        </a:rPr>
                        <a:t> (daily min and </a:t>
                      </a:r>
                      <a:r>
                        <a:rPr kumimoji="0" lang="en-AU" altLang="en-US" sz="2000" b="1" i="0" u="none" strike="noStrike" cap="none" normalizeH="0" baseline="0" smtClean="0">
                          <a:ln>
                            <a:noFill/>
                          </a:ln>
                          <a:solidFill>
                            <a:schemeClr val="tx1"/>
                          </a:solidFill>
                          <a:effectLst/>
                          <a:latin typeface="Arial" charset="0"/>
                        </a:rPr>
                        <a:t>max</a:t>
                      </a:r>
                      <a:r>
                        <a:rPr kumimoji="0" lang="en-AU" altLang="en-US" sz="2000" b="0" i="0" u="none" strike="noStrike" cap="none" normalizeH="0" baseline="0" smtClean="0">
                          <a:ln>
                            <a:noFill/>
                          </a:ln>
                          <a:solidFill>
                            <a:srgbClr val="FF0000"/>
                          </a:solidFill>
                          <a:effectLst/>
                          <a:latin typeface="Arial" charset="0"/>
                        </a:rPr>
                        <a:t>**</a:t>
                      </a:r>
                      <a:r>
                        <a:rPr kumimoji="0" lang="en-AU" altLang="en-US" sz="2000" b="0" i="0" u="none" strike="noStrike" cap="none" normalizeH="0" baseline="0" smtClean="0">
                          <a:ln>
                            <a:noFill/>
                          </a:ln>
                          <a:solidFill>
                            <a:schemeClr val="tx1"/>
                          </a:solidFill>
                          <a:effectLst/>
                          <a:latin typeface="Arial" charset="0"/>
                        </a:rPr>
                        <a: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Ideal </a:t>
                      </a:r>
                      <a:r>
                        <a:rPr kumimoji="0" lang="en-AU" altLang="en-US" sz="2000" b="1" i="0" u="none" strike="noStrike" cap="none" normalizeH="0" baseline="0" smtClean="0">
                          <a:ln>
                            <a:noFill/>
                          </a:ln>
                          <a:solidFill>
                            <a:schemeClr val="tx1"/>
                          </a:solidFill>
                          <a:effectLst/>
                          <a:latin typeface="Arial" charset="0"/>
                        </a:rPr>
                        <a:t>temp</a:t>
                      </a:r>
                      <a:r>
                        <a:rPr kumimoji="0" lang="en-AU" altLang="en-US" sz="2000" b="0" i="0" u="none" strike="noStrike" cap="none" normalizeH="0" baseline="0" smtClean="0">
                          <a:ln>
                            <a:noFill/>
                          </a:ln>
                          <a:solidFill>
                            <a:schemeClr val="tx1"/>
                          </a:solidFill>
                          <a:effectLst/>
                          <a:latin typeface="Arial" charset="0"/>
                        </a:rPr>
                        <a:t> range </a:t>
                      </a:r>
                      <a:r>
                        <a:rPr kumimoji="0" lang="en-AU" altLang="en-US" sz="2000" b="0" i="0" u="none" strike="noStrike" cap="none" normalizeH="0" baseline="30000" smtClean="0">
                          <a:ln>
                            <a:noFill/>
                          </a:ln>
                          <a:solidFill>
                            <a:schemeClr val="tx1"/>
                          </a:solidFill>
                          <a:effectLst/>
                          <a:latin typeface="Arial" charset="0"/>
                        </a:rPr>
                        <a:t>o</a:t>
                      </a:r>
                      <a:r>
                        <a:rPr kumimoji="0" lang="en-AU" altLang="en-US" sz="2000" b="0" i="0" u="none" strike="noStrike" cap="none" normalizeH="0" baseline="0" smtClean="0">
                          <a:ln>
                            <a:noFill/>
                          </a:ln>
                          <a:solidFill>
                            <a:schemeClr val="tx1"/>
                          </a:solidFill>
                          <a:effectLst/>
                          <a:latin typeface="Arial" charset="0"/>
                        </a:rPr>
                        <a:t>C</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dirty="0" smtClean="0">
                          <a:ln>
                            <a:noFill/>
                          </a:ln>
                          <a:solidFill>
                            <a:schemeClr val="tx1"/>
                          </a:solidFill>
                          <a:effectLst/>
                          <a:latin typeface="Arial" charset="0"/>
                        </a:rPr>
                        <a:t>Moisture </a:t>
                      </a:r>
                      <a:r>
                        <a:rPr kumimoji="0" lang="en-AU" altLang="en-US" sz="2000" b="0" i="0" u="none" strike="noStrike" cap="none" normalizeH="0" baseline="0" dirty="0" smtClean="0">
                          <a:ln>
                            <a:noFill/>
                          </a:ln>
                          <a:solidFill>
                            <a:schemeClr val="tx1"/>
                          </a:solidFill>
                          <a:effectLst/>
                          <a:latin typeface="Arial" charset="0"/>
                        </a:rPr>
                        <a:t>(rain </a:t>
                      </a:r>
                      <a:r>
                        <a:rPr kumimoji="0" lang="en-AU" altLang="en-US" sz="2000" b="0" i="0" u="none" strike="noStrike" cap="none" normalizeH="0" baseline="0" dirty="0" err="1" smtClean="0">
                          <a:ln>
                            <a:noFill/>
                          </a:ln>
                          <a:solidFill>
                            <a:schemeClr val="tx1"/>
                          </a:solidFill>
                          <a:effectLst/>
                          <a:latin typeface="Arial" charset="0"/>
                        </a:rPr>
                        <a:t>etc</a:t>
                      </a:r>
                      <a:r>
                        <a:rPr kumimoji="0" lang="en-AU" altLang="en-US" sz="2000" b="0" i="0" u="none" strike="noStrike" cap="none" normalizeH="0" baseline="0" dirty="0" smtClean="0">
                          <a:ln>
                            <a:noFill/>
                          </a:ln>
                          <a:solidFill>
                            <a:schemeClr val="tx1"/>
                          </a:solidFill>
                          <a:effectLst/>
                          <a:latin typeface="Arial" charset="0"/>
                        </a:rPr>
                        <a:t>)</a:t>
                      </a:r>
                      <a:r>
                        <a:rPr kumimoji="0" lang="en-AU" altLang="en-US" sz="2000" b="0" i="0" u="none" strike="noStrike" cap="none" normalizeH="0" baseline="0" dirty="0" smtClean="0">
                          <a:ln>
                            <a:noFill/>
                          </a:ln>
                          <a:solidFill>
                            <a:srgbClr val="FF0000"/>
                          </a:solidFill>
                          <a:effectLst/>
                          <a:latin typeface="Arial" charset="0"/>
                        </a:rPr>
                        <a: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41">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Barber’s pole</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1" u="none" strike="noStrike" cap="none" normalizeH="0" baseline="0" smtClean="0">
                          <a:ln>
                            <a:noFill/>
                          </a:ln>
                          <a:solidFill>
                            <a:schemeClr val="tx1"/>
                          </a:solidFill>
                          <a:effectLst/>
                          <a:latin typeface="Arial" charset="0"/>
                        </a:rPr>
                        <a:t>H contortus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5</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&gt;10 (o/night)</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smtClean="0">
                          <a:ln>
                            <a:noFill/>
                          </a:ln>
                          <a:solidFill>
                            <a:schemeClr val="tx1"/>
                          </a:solidFill>
                          <a:effectLst/>
                          <a:latin typeface="Arial" charset="0"/>
                        </a:rPr>
                        <a:t>&gt;16-18</a:t>
                      </a:r>
                      <a:r>
                        <a:rPr kumimoji="0" lang="en-AU" altLang="en-US" sz="2000" b="0" i="0" u="none" strike="noStrike" cap="none" normalizeH="0" baseline="0" smtClean="0">
                          <a:ln>
                            <a:noFill/>
                          </a:ln>
                          <a:solidFill>
                            <a:schemeClr val="tx1"/>
                          </a:solidFill>
                          <a:effectLst/>
                          <a:latin typeface="Arial" charset="0"/>
                        </a:rPr>
                        <a:t>  (day)</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25-30</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10-15+ mm/wk</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2841">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Black scour</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1" u="none" strike="noStrike" cap="none" normalizeH="0" baseline="0" smtClean="0">
                          <a:ln>
                            <a:noFill/>
                          </a:ln>
                          <a:solidFill>
                            <a:schemeClr val="tx1"/>
                          </a:solidFill>
                          <a:effectLst/>
                          <a:latin typeface="Arial" charset="0"/>
                        </a:rPr>
                        <a:t>T colubriformis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16</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&gt;5</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1" i="0" u="none" strike="noStrike" cap="none" normalizeH="0" baseline="0" smtClean="0">
                          <a:ln>
                            <a:noFill/>
                          </a:ln>
                          <a:solidFill>
                            <a:schemeClr val="tx1"/>
                          </a:solidFill>
                          <a:effectLst/>
                          <a:latin typeface="Arial" charset="0"/>
                        </a:rPr>
                        <a:t>&gt;15 </a:t>
                      </a:r>
                      <a:r>
                        <a:rPr kumimoji="0" lang="en-AU" altLang="en-US" sz="2000" b="0" i="0" u="none" strike="noStrike" cap="none" normalizeH="0" baseline="0" smtClean="0">
                          <a:ln>
                            <a:noFill/>
                          </a:ln>
                          <a:solidFill>
                            <a:schemeClr val="tx1"/>
                          </a:solidFill>
                          <a:effectLst/>
                          <a:latin typeface="Arial" charset="0"/>
                        </a:rPr>
                        <a:t>(day)</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25-28</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10+</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 mm/wk</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54">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Black scour</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1" u="none" strike="noStrike" cap="none" normalizeH="0" baseline="0" smtClean="0">
                          <a:ln>
                            <a:noFill/>
                          </a:ln>
                          <a:solidFill>
                            <a:schemeClr val="tx1"/>
                          </a:solidFill>
                          <a:effectLst/>
                          <a:latin typeface="Arial" charset="0"/>
                        </a:rPr>
                        <a:t>T vitrinus</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000" b="0" i="1" u="none" strike="noStrike" cap="none" normalizeH="0" baseline="0" smtClean="0">
                          <a:ln>
                            <a:noFill/>
                          </a:ln>
                          <a:solidFill>
                            <a:schemeClr val="tx1"/>
                          </a:solidFill>
                          <a:effectLst/>
                          <a:latin typeface="Arial" charset="0"/>
                        </a:rPr>
                        <a:t>(more common in winter rainfall areas)</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16?</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&gt;2  (o/night)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8-18</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10+?</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(needs cool/moist)</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322">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Small brown stomach</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1" u="none" strike="noStrike" cap="none" normalizeH="0" baseline="0" smtClean="0">
                          <a:ln>
                            <a:noFill/>
                          </a:ln>
                          <a:solidFill>
                            <a:schemeClr val="tx1"/>
                          </a:solidFill>
                          <a:effectLst/>
                          <a:latin typeface="Arial" charset="0"/>
                        </a:rPr>
                        <a:t>Tel.(Ost.).</a:t>
                      </a:r>
                    </a:p>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1" u="none" strike="noStrike" cap="none" normalizeH="0" baseline="0" smtClean="0">
                          <a:ln>
                            <a:noFill/>
                          </a:ln>
                          <a:solidFill>
                            <a:schemeClr val="tx1"/>
                          </a:solidFill>
                          <a:effectLst/>
                          <a:latin typeface="Arial" charset="0"/>
                        </a:rPr>
                        <a:t>circumcincta</a:t>
                      </a:r>
                    </a:p>
                  </a:txBody>
                  <a:tcPr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1600" b="0" i="0" u="none" strike="noStrike" cap="none" normalizeH="0" baseline="0" smtClean="0">
                          <a:ln>
                            <a:noFill/>
                          </a:ln>
                          <a:solidFill>
                            <a:schemeClr val="tx1"/>
                          </a:solidFill>
                          <a:effectLst/>
                          <a:latin typeface="Arial" charset="0"/>
                        </a:rPr>
                        <a:t>Can overwinter?</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&gt;4  (o/night)</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smtClean="0">
                          <a:ln>
                            <a:noFill/>
                          </a:ln>
                          <a:solidFill>
                            <a:schemeClr val="tx1"/>
                          </a:solidFill>
                          <a:effectLst/>
                          <a:latin typeface="Arial" charset="0"/>
                        </a:rPr>
                        <a:t>13-21</a:t>
                      </a:r>
                    </a:p>
                  </a:txBody>
                  <a:tcPr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E31937"/>
                        </a:buClr>
                        <a:buFont typeface="Wingdings" pitchFamily="2" charset="2"/>
                        <a:defRPr sz="2400">
                          <a:solidFill>
                            <a:schemeClr val="tx1"/>
                          </a:solidFill>
                          <a:latin typeface="Arial" charset="0"/>
                        </a:defRPr>
                      </a:lvl1pPr>
                      <a:lvl2pPr algn="l">
                        <a:spcBef>
                          <a:spcPct val="20000"/>
                        </a:spcBef>
                        <a:defRPr sz="2400">
                          <a:solidFill>
                            <a:schemeClr val="tx1"/>
                          </a:solidFill>
                          <a:latin typeface="Arial" charset="0"/>
                        </a:defRPr>
                      </a:lvl2pPr>
                      <a:lvl3pPr algn="l">
                        <a:spcBef>
                          <a:spcPct val="20000"/>
                        </a:spcBef>
                        <a:defRPr sz="2400">
                          <a:solidFill>
                            <a:schemeClr val="tx1"/>
                          </a:solidFill>
                          <a:latin typeface="Arial" charset="0"/>
                        </a:defRPr>
                      </a:lvl3pPr>
                      <a:lvl4pPr algn="l">
                        <a:spcBef>
                          <a:spcPct val="20000"/>
                        </a:spcBef>
                        <a:defRPr sz="2400">
                          <a:solidFill>
                            <a:schemeClr val="tx1"/>
                          </a:solidFill>
                          <a:latin typeface="Arial" charset="0"/>
                        </a:defRPr>
                      </a:lvl4pPr>
                      <a:lvl5pPr algn="l">
                        <a:spcBef>
                          <a:spcPct val="20000"/>
                        </a:spcBef>
                        <a:defRPr sz="2400">
                          <a:solidFill>
                            <a:schemeClr val="tx1"/>
                          </a:solidFill>
                          <a:latin typeface="Arial" charset="0"/>
                        </a:defRPr>
                      </a:lvl5pPr>
                      <a:lvl6pPr fontAlgn="base">
                        <a:spcBef>
                          <a:spcPct val="20000"/>
                        </a:spcBef>
                        <a:spcAft>
                          <a:spcPct val="0"/>
                        </a:spcAft>
                        <a:defRPr sz="2400">
                          <a:solidFill>
                            <a:schemeClr val="tx1"/>
                          </a:solidFill>
                          <a:latin typeface="Arial" charset="0"/>
                        </a:defRPr>
                      </a:lvl6pPr>
                      <a:lvl7pPr fontAlgn="base">
                        <a:spcBef>
                          <a:spcPct val="20000"/>
                        </a:spcBef>
                        <a:spcAft>
                          <a:spcPct val="0"/>
                        </a:spcAft>
                        <a:defRPr sz="2400">
                          <a:solidFill>
                            <a:schemeClr val="tx1"/>
                          </a:solidFill>
                          <a:latin typeface="Arial" charset="0"/>
                        </a:defRPr>
                      </a:lvl7pPr>
                      <a:lvl8pPr fontAlgn="base">
                        <a:spcBef>
                          <a:spcPct val="20000"/>
                        </a:spcBef>
                        <a:spcAft>
                          <a:spcPct val="0"/>
                        </a:spcAft>
                        <a:defRPr sz="2400">
                          <a:solidFill>
                            <a:schemeClr val="tx1"/>
                          </a:solidFill>
                          <a:latin typeface="Arial" charset="0"/>
                        </a:defRPr>
                      </a:lvl8pPr>
                      <a:lvl9pPr fontAlgn="base">
                        <a:spcBef>
                          <a:spcPct val="20000"/>
                        </a:spcBef>
                        <a:spcAft>
                          <a:spcPct val="0"/>
                        </a:spcAft>
                        <a:defRPr sz="2400">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rgbClr val="E31937"/>
                        </a:buClr>
                        <a:buSzTx/>
                        <a:buFont typeface="Wingdings" pitchFamily="2" charset="2"/>
                        <a:buNone/>
                        <a:tabLst/>
                      </a:pPr>
                      <a:r>
                        <a:rPr kumimoji="0" lang="en-AU" altLang="en-US" sz="2000" b="0" i="0" u="none" strike="noStrike" cap="none" normalizeH="0" baseline="0" dirty="0" smtClean="0">
                          <a:ln>
                            <a:noFill/>
                          </a:ln>
                          <a:solidFill>
                            <a:schemeClr val="tx1"/>
                          </a:solidFill>
                          <a:effectLst/>
                          <a:latin typeface="Arial" charset="0"/>
                        </a:rPr>
                        <a:t>Often enough in faeces</a:t>
                      </a:r>
                    </a:p>
                  </a:txBody>
                  <a:tcPr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65" name="Text Box 56"/>
          <p:cNvSpPr txBox="1">
            <a:spLocks noChangeArrowheads="1"/>
          </p:cNvSpPr>
          <p:nvPr/>
        </p:nvSpPr>
        <p:spPr bwMode="auto">
          <a:xfrm>
            <a:off x="323850" y="6491288"/>
            <a:ext cx="655161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a:spcBef>
                <a:spcPct val="50000"/>
              </a:spcBef>
              <a:buClrTx/>
              <a:buFontTx/>
              <a:buNone/>
            </a:pPr>
            <a:r>
              <a:rPr lang="en-AU" altLang="en-US" sz="900"/>
              <a:t>Stephen Love NSW DPI, Armidale   March 2012</a:t>
            </a:r>
            <a:r>
              <a:rPr lang="en-AU" altLang="en-US" sz="1800"/>
              <a:t> </a:t>
            </a:r>
            <a:r>
              <a:rPr lang="en-AU" altLang="en-US" sz="900"/>
              <a:t>Sources: JN Bailey etc; L O’Connor, L Kahn etc; NSW DPI,</a:t>
            </a:r>
            <a:r>
              <a:rPr lang="en-AU" altLang="en-US" sz="900" b="1"/>
              <a:t> Worm</a:t>
            </a:r>
            <a:r>
              <a:rPr lang="en-AU" altLang="en-US" sz="900" b="1">
                <a:solidFill>
                  <a:srgbClr val="FF0000"/>
                </a:solidFill>
              </a:rPr>
              <a:t>Boss</a:t>
            </a:r>
            <a:r>
              <a:rPr lang="en-AU" altLang="en-US" sz="900" b="1"/>
              <a:t> </a:t>
            </a:r>
            <a:r>
              <a:rPr lang="en-AU" altLang="en-US" sz="900"/>
              <a:t>etc</a:t>
            </a:r>
          </a:p>
        </p:txBody>
      </p:sp>
      <p:sp>
        <p:nvSpPr>
          <p:cNvPr id="26666" name="Text Box 57"/>
          <p:cNvSpPr txBox="1">
            <a:spLocks noChangeArrowheads="1"/>
          </p:cNvSpPr>
          <p:nvPr/>
        </p:nvSpPr>
        <p:spPr bwMode="auto">
          <a:xfrm>
            <a:off x="287338" y="5734050"/>
            <a:ext cx="8856662" cy="73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eaLnBrk="0" hangingPunct="0">
              <a:spcBef>
                <a:spcPct val="20000"/>
              </a:spcBef>
              <a:buClr>
                <a:srgbClr val="E31937"/>
              </a:buClr>
              <a:buFont typeface="Wingdings" pitchFamily="2" charset="2"/>
              <a:buChar char="§"/>
              <a:defRPr sz="28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800">
                <a:solidFill>
                  <a:schemeClr val="tx1"/>
                </a:solidFill>
                <a:latin typeface="Arial" charset="0"/>
              </a:defRPr>
            </a:lvl3pPr>
            <a:lvl4pPr marL="1600200" indent="-228600" algn="l" eaLnBrk="0" hangingPunct="0">
              <a:spcBef>
                <a:spcPct val="20000"/>
              </a:spcBef>
              <a:buChar char="–"/>
              <a:defRPr sz="2800">
                <a:solidFill>
                  <a:schemeClr val="tx1"/>
                </a:solidFill>
                <a:latin typeface="Arial" charset="0"/>
              </a:defRPr>
            </a:lvl4pPr>
            <a:lvl5pPr marL="2057400" indent="-228600" algn="l" eaLnBrk="0" hangingPunct="0">
              <a:spcBef>
                <a:spcPct val="20000"/>
              </a:spcBef>
              <a:buChar char="»"/>
              <a:defRPr sz="2800">
                <a:solidFill>
                  <a:schemeClr val="tx1"/>
                </a:solidFill>
                <a:latin typeface="Arial" charset="0"/>
              </a:defRPr>
            </a:lvl5pPr>
            <a:lvl6pPr marL="2514600" indent="-228600" eaLnBrk="0" fontAlgn="base" hangingPunct="0">
              <a:spcBef>
                <a:spcPct val="20000"/>
              </a:spcBef>
              <a:spcAft>
                <a:spcPct val="0"/>
              </a:spcAft>
              <a:buChar char="»"/>
              <a:defRPr sz="2800">
                <a:solidFill>
                  <a:schemeClr val="tx1"/>
                </a:solidFill>
                <a:latin typeface="Arial" charset="0"/>
              </a:defRPr>
            </a:lvl6pPr>
            <a:lvl7pPr marL="2971800" indent="-228600" eaLnBrk="0" fontAlgn="base" hangingPunct="0">
              <a:spcBef>
                <a:spcPct val="20000"/>
              </a:spcBef>
              <a:spcAft>
                <a:spcPct val="0"/>
              </a:spcAft>
              <a:buChar char="»"/>
              <a:defRPr sz="2800">
                <a:solidFill>
                  <a:schemeClr val="tx1"/>
                </a:solidFill>
                <a:latin typeface="Arial" charset="0"/>
              </a:defRPr>
            </a:lvl7pPr>
            <a:lvl8pPr marL="3429000" indent="-228600" eaLnBrk="0" fontAlgn="base" hangingPunct="0">
              <a:spcBef>
                <a:spcPct val="20000"/>
              </a:spcBef>
              <a:spcAft>
                <a:spcPct val="0"/>
              </a:spcAft>
              <a:buChar char="»"/>
              <a:defRPr sz="2800">
                <a:solidFill>
                  <a:schemeClr val="tx1"/>
                </a:solidFill>
                <a:latin typeface="Arial" charset="0"/>
              </a:defRPr>
            </a:lvl8pPr>
            <a:lvl9pPr marL="3886200" indent="-228600" eaLnBrk="0" fontAlgn="base" hangingPunct="0">
              <a:spcBef>
                <a:spcPct val="20000"/>
              </a:spcBef>
              <a:spcAft>
                <a:spcPct val="0"/>
              </a:spcAft>
              <a:buChar char="»"/>
              <a:defRPr sz="2800">
                <a:solidFill>
                  <a:schemeClr val="tx1"/>
                </a:solidFill>
                <a:latin typeface="Arial" charset="0"/>
              </a:defRPr>
            </a:lvl9pPr>
          </a:lstStyle>
          <a:p>
            <a:pPr eaLnBrk="1" hangingPunct="1">
              <a:spcBef>
                <a:spcPct val="50000"/>
              </a:spcBef>
              <a:buClrTx/>
              <a:buFontTx/>
              <a:buNone/>
            </a:pPr>
            <a:r>
              <a:rPr lang="en-AU" altLang="en-US" sz="1400" b="1">
                <a:solidFill>
                  <a:srgbClr val="FF0000"/>
                </a:solidFill>
              </a:rPr>
              <a:t>*</a:t>
            </a:r>
            <a:r>
              <a:rPr lang="en-AU" altLang="en-US" sz="1400" b="1"/>
              <a:t> </a:t>
            </a:r>
            <a:r>
              <a:rPr lang="en-AU" altLang="en-US" sz="1400"/>
              <a:t>In significant numbers. Clearly, for example, barbers' pole worm eggs don’t all stop dead when daily min. is &lt; 10</a:t>
            </a:r>
            <a:r>
              <a:rPr lang="en-AU" altLang="en-US" sz="1400" baseline="30000"/>
              <a:t>o</a:t>
            </a:r>
            <a:r>
              <a:rPr lang="en-AU" altLang="en-US" sz="1400"/>
              <a:t>C   </a:t>
            </a:r>
            <a:r>
              <a:rPr lang="en-AU" altLang="en-US" sz="1400" b="1">
                <a:solidFill>
                  <a:srgbClr val="FF0000"/>
                </a:solidFill>
              </a:rPr>
              <a:t>**</a:t>
            </a:r>
            <a:r>
              <a:rPr lang="en-AU" altLang="en-US" sz="1400"/>
              <a:t> the daily max may be more important than the daily min temp.  </a:t>
            </a:r>
            <a:r>
              <a:rPr lang="en-AU" altLang="en-US" sz="1400" b="1">
                <a:solidFill>
                  <a:srgbClr val="FF0000"/>
                </a:solidFill>
              </a:rPr>
              <a:t>***</a:t>
            </a:r>
            <a:r>
              <a:rPr lang="en-AU" altLang="en-US" sz="1400"/>
              <a:t> A more accurate measure includes evaporation</a:t>
            </a:r>
          </a:p>
        </p:txBody>
      </p:sp>
    </p:spTree>
    <p:extLst>
      <p:ext uri="{BB962C8B-B14F-4D97-AF65-F5344CB8AC3E}">
        <p14:creationId xmlns:p14="http://schemas.microsoft.com/office/powerpoint/2010/main" val="120948383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6276"/>
                                        </p:tgtEl>
                                        <p:attrNameLst>
                                          <p:attrName>style.visibility</p:attrName>
                                        </p:attrNameLst>
                                      </p:cBhvr>
                                      <p:to>
                                        <p:strVal val="visible"/>
                                      </p:to>
                                    </p:set>
                                    <p:anim calcmode="lin" valueType="num">
                                      <p:cBhvr additive="base">
                                        <p:cTn id="7" dur="500" fill="hold"/>
                                        <p:tgtEl>
                                          <p:spTgt spid="136276"/>
                                        </p:tgtEl>
                                        <p:attrNameLst>
                                          <p:attrName>ppt_x</p:attrName>
                                        </p:attrNameLst>
                                      </p:cBhvr>
                                      <p:tavLst>
                                        <p:tav tm="0">
                                          <p:val>
                                            <p:strVal val="#ppt_x"/>
                                          </p:val>
                                        </p:tav>
                                        <p:tav tm="100000">
                                          <p:val>
                                            <p:strVal val="#ppt_x"/>
                                          </p:val>
                                        </p:tav>
                                      </p:tavLst>
                                    </p:anim>
                                    <p:anim calcmode="lin" valueType="num">
                                      <p:cBhvr additive="base">
                                        <p:cTn id="8" dur="500" fill="hold"/>
                                        <p:tgtEl>
                                          <p:spTgt spid="1362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pic>
        <p:nvPicPr>
          <p:cNvPr id="1026" name="Picture 2" descr="http://www.wormboss.com.au/images/pages/tests-tools/management-tools/grazing-management/larval-survival-of-barbers-pole-worm/Larvalasurvivalagraphaportrai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88640"/>
            <a:ext cx="8352928" cy="6606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512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sz="3200" dirty="0" smtClean="0"/>
              <a:t>Impact of post weaning death rates on operating </a:t>
            </a:r>
            <a:r>
              <a:rPr lang="en-AU" sz="3200" dirty="0" smtClean="0"/>
              <a:t>profit based on Bungarby site</a:t>
            </a:r>
            <a:endParaRPr lang="en-AU" sz="3200" dirty="0"/>
          </a:p>
        </p:txBody>
      </p:sp>
      <p:graphicFrame>
        <p:nvGraphicFramePr>
          <p:cNvPr id="3" name="Table 2"/>
          <p:cNvGraphicFramePr>
            <a:graphicFrameLocks noGrp="1"/>
          </p:cNvGraphicFramePr>
          <p:nvPr>
            <p:extLst>
              <p:ext uri="{D42A27DB-BD31-4B8C-83A1-F6EECF244321}">
                <p14:modId xmlns:p14="http://schemas.microsoft.com/office/powerpoint/2010/main" val="785428650"/>
              </p:ext>
            </p:extLst>
          </p:nvPr>
        </p:nvGraphicFramePr>
        <p:xfrm>
          <a:off x="395533" y="1772818"/>
          <a:ext cx="8136906" cy="4608509"/>
        </p:xfrm>
        <a:graphic>
          <a:graphicData uri="http://schemas.openxmlformats.org/drawingml/2006/table">
            <a:tbl>
              <a:tblPr firstRow="1" bandRow="1">
                <a:tableStyleId>{5C22544A-7EE6-4342-B048-85BDC9FD1C3A}</a:tableStyleId>
              </a:tblPr>
              <a:tblGrid>
                <a:gridCol w="2712302"/>
                <a:gridCol w="2712302"/>
                <a:gridCol w="2712302"/>
              </a:tblGrid>
              <a:tr h="1923954">
                <a:tc>
                  <a:txBody>
                    <a:bodyPr/>
                    <a:lstStyle/>
                    <a:p>
                      <a:r>
                        <a:rPr lang="en-AU" sz="2800" dirty="0" smtClean="0"/>
                        <a:t>Post weaning death rate %</a:t>
                      </a:r>
                      <a:endParaRPr lang="en-AU" sz="2800" dirty="0"/>
                    </a:p>
                  </a:txBody>
                  <a:tcPr/>
                </a:tc>
                <a:tc>
                  <a:txBody>
                    <a:bodyPr/>
                    <a:lstStyle/>
                    <a:p>
                      <a:r>
                        <a:rPr lang="en-AU" sz="2800" dirty="0" smtClean="0"/>
                        <a:t>Merino</a:t>
                      </a:r>
                      <a:r>
                        <a:rPr lang="en-AU" sz="2800" baseline="0" dirty="0" smtClean="0"/>
                        <a:t> self replacing, sell wethers at 15 mths</a:t>
                      </a:r>
                      <a:endParaRPr lang="en-AU" sz="2800" dirty="0"/>
                    </a:p>
                  </a:txBody>
                  <a:tcPr/>
                </a:tc>
                <a:tc>
                  <a:txBody>
                    <a:bodyPr/>
                    <a:lstStyle/>
                    <a:p>
                      <a:r>
                        <a:rPr lang="en-AU" sz="2800" dirty="0" smtClean="0"/>
                        <a:t>Merino</a:t>
                      </a:r>
                      <a:r>
                        <a:rPr lang="en-AU" sz="2800" baseline="0" dirty="0" smtClean="0"/>
                        <a:t> * terminal sell all lambs</a:t>
                      </a:r>
                      <a:endParaRPr lang="en-AU" sz="2800" dirty="0"/>
                    </a:p>
                  </a:txBody>
                  <a:tcPr/>
                </a:tc>
              </a:tr>
              <a:tr h="1141329">
                <a:tc>
                  <a:txBody>
                    <a:bodyPr/>
                    <a:lstStyle/>
                    <a:p>
                      <a:pPr algn="ctr"/>
                      <a:r>
                        <a:rPr lang="en-AU" sz="3200" b="1" dirty="0" smtClean="0"/>
                        <a:t>Base % loss of weaners</a:t>
                      </a:r>
                      <a:endParaRPr lang="en-AU" sz="3200" b="1" dirty="0"/>
                    </a:p>
                  </a:txBody>
                  <a:tcPr/>
                </a:tc>
                <a:tc>
                  <a:txBody>
                    <a:bodyPr/>
                    <a:lstStyle/>
                    <a:p>
                      <a:pPr algn="ctr"/>
                      <a:r>
                        <a:rPr lang="en-AU" sz="3200" b="1" dirty="0" smtClean="0"/>
                        <a:t>5%</a:t>
                      </a:r>
                      <a:endParaRPr lang="en-AU" sz="3200" b="1" dirty="0"/>
                    </a:p>
                  </a:txBody>
                  <a:tcPr/>
                </a:tc>
                <a:tc>
                  <a:txBody>
                    <a:bodyPr/>
                    <a:lstStyle/>
                    <a:p>
                      <a:pPr algn="ctr"/>
                      <a:r>
                        <a:rPr lang="en-AU" sz="3200" b="1" dirty="0" smtClean="0"/>
                        <a:t>2%</a:t>
                      </a:r>
                      <a:endParaRPr lang="en-AU" sz="3200" b="1" dirty="0"/>
                    </a:p>
                  </a:txBody>
                  <a:tcPr/>
                </a:tc>
              </a:tr>
              <a:tr h="771613">
                <a:tc>
                  <a:txBody>
                    <a:bodyPr/>
                    <a:lstStyle/>
                    <a:p>
                      <a:pPr algn="ctr"/>
                      <a:r>
                        <a:rPr lang="en-AU" sz="3200" b="1" dirty="0" smtClean="0">
                          <a:solidFill>
                            <a:srgbClr val="0070C0"/>
                          </a:solidFill>
                        </a:rPr>
                        <a:t>+ 4% to base</a:t>
                      </a:r>
                      <a:endParaRPr lang="en-AU" sz="3200" b="1" dirty="0">
                        <a:solidFill>
                          <a:srgbClr val="0070C0"/>
                        </a:solidFill>
                      </a:endParaRPr>
                    </a:p>
                  </a:txBody>
                  <a:tcPr/>
                </a:tc>
                <a:tc>
                  <a:txBody>
                    <a:bodyPr/>
                    <a:lstStyle/>
                    <a:p>
                      <a:pPr algn="ctr"/>
                      <a:r>
                        <a:rPr lang="en-AU" sz="3200" b="1" dirty="0" smtClean="0">
                          <a:solidFill>
                            <a:srgbClr val="0070C0"/>
                          </a:solidFill>
                        </a:rPr>
                        <a:t>-4.5%</a:t>
                      </a:r>
                      <a:endParaRPr lang="en-AU" sz="3200" b="1" dirty="0">
                        <a:solidFill>
                          <a:srgbClr val="0070C0"/>
                        </a:solidFill>
                      </a:endParaRPr>
                    </a:p>
                  </a:txBody>
                  <a:tcPr/>
                </a:tc>
                <a:tc>
                  <a:txBody>
                    <a:bodyPr/>
                    <a:lstStyle/>
                    <a:p>
                      <a:pPr algn="ctr"/>
                      <a:r>
                        <a:rPr lang="en-AU" sz="3200" b="1" dirty="0" smtClean="0">
                          <a:solidFill>
                            <a:srgbClr val="0070C0"/>
                          </a:solidFill>
                        </a:rPr>
                        <a:t>-3.8%</a:t>
                      </a:r>
                      <a:endParaRPr lang="en-AU" sz="3200" b="1" dirty="0">
                        <a:solidFill>
                          <a:srgbClr val="0070C0"/>
                        </a:solidFill>
                      </a:endParaRPr>
                    </a:p>
                  </a:txBody>
                  <a:tcPr/>
                </a:tc>
              </a:tr>
              <a:tr h="771613">
                <a:tc>
                  <a:txBody>
                    <a:bodyPr/>
                    <a:lstStyle/>
                    <a:p>
                      <a:pPr algn="ctr"/>
                      <a:r>
                        <a:rPr lang="en-AU" sz="3200" b="1" dirty="0" smtClean="0"/>
                        <a:t>+ 8% to base</a:t>
                      </a:r>
                      <a:endParaRPr lang="en-AU" sz="3200" b="1" dirty="0"/>
                    </a:p>
                  </a:txBody>
                  <a:tcPr/>
                </a:tc>
                <a:tc>
                  <a:txBody>
                    <a:bodyPr/>
                    <a:lstStyle/>
                    <a:p>
                      <a:pPr algn="ctr"/>
                      <a:r>
                        <a:rPr lang="en-AU" sz="3200" b="1" dirty="0" smtClean="0"/>
                        <a:t>-11.4%</a:t>
                      </a:r>
                      <a:endParaRPr lang="en-AU" sz="3200" b="1" dirty="0"/>
                    </a:p>
                  </a:txBody>
                  <a:tcPr/>
                </a:tc>
                <a:tc>
                  <a:txBody>
                    <a:bodyPr/>
                    <a:lstStyle/>
                    <a:p>
                      <a:pPr algn="ctr"/>
                      <a:r>
                        <a:rPr lang="en-AU" sz="3200" b="1" dirty="0" smtClean="0"/>
                        <a:t>-8.7%</a:t>
                      </a:r>
                      <a:endParaRPr lang="en-AU" sz="3200" b="1" dirty="0"/>
                    </a:p>
                  </a:txBody>
                  <a:tcPr/>
                </a:tc>
              </a:tr>
            </a:tbl>
          </a:graphicData>
        </a:graphic>
      </p:graphicFrame>
    </p:spTree>
    <p:extLst>
      <p:ext uri="{BB962C8B-B14F-4D97-AF65-F5344CB8AC3E}">
        <p14:creationId xmlns:p14="http://schemas.microsoft.com/office/powerpoint/2010/main" val="1201791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pic>
        <p:nvPicPr>
          <p:cNvPr id="1026" name="Picture 2" descr="/$/temp/ATZ3577C05F3EA4D7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16632"/>
            <a:ext cx="8784976" cy="6552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4133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pic>
        <p:nvPicPr>
          <p:cNvPr id="2050" name="Picture 2" descr="/$/temp/ATZ3577C05F3EA4D9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16632"/>
            <a:ext cx="8712968" cy="64059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823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972</Words>
  <Application>Microsoft Office PowerPoint</Application>
  <PresentationFormat>On-screen Show (4:3)</PresentationFormat>
  <Paragraphs>94</Paragraphs>
  <Slides>6</Slides>
  <Notes>4</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Time to die</vt:lpstr>
      <vt:lpstr>To produce larvae, eggs on pasture need warmth / moisture *</vt:lpstr>
      <vt:lpstr>PowerPoint Presentation</vt:lpstr>
      <vt:lpstr>Impact of post weaning death rates on operating profit based on Bungarby site</vt:lpstr>
      <vt:lpstr>PowerPoint Presentation</vt:lpstr>
      <vt:lpstr>PowerPoint Presentation</vt:lpstr>
    </vt:vector>
  </TitlesOfParts>
  <Company>NSW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to die</dc:title>
  <dc:creator>kelkf</dc:creator>
  <cp:lastModifiedBy>Phillip Graham</cp:lastModifiedBy>
  <cp:revision>10</cp:revision>
  <dcterms:created xsi:type="dcterms:W3CDTF">2016-05-27T05:04:17Z</dcterms:created>
  <dcterms:modified xsi:type="dcterms:W3CDTF">2016-06-15T02:26:51Z</dcterms:modified>
</cp:coreProperties>
</file>