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472" r:id="rId2"/>
    <p:sldId id="439" r:id="rId3"/>
    <p:sldId id="474" r:id="rId4"/>
    <p:sldId id="427" r:id="rId5"/>
    <p:sldId id="433" r:id="rId6"/>
    <p:sldId id="428" r:id="rId7"/>
    <p:sldId id="435" r:id="rId8"/>
    <p:sldId id="438" r:id="rId9"/>
    <p:sldId id="476" r:id="rId10"/>
    <p:sldId id="436" r:id="rId11"/>
    <p:sldId id="475" r:id="rId12"/>
    <p:sldId id="429" r:id="rId13"/>
    <p:sldId id="437" r:id="rId14"/>
    <p:sldId id="473" r:id="rId1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000000"/>
    <a:srgbClr val="FF8B17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74" autoAdjust="0"/>
    <p:restoredTop sz="65709" autoAdjust="0"/>
  </p:normalViewPr>
  <p:slideViewPr>
    <p:cSldViewPr>
      <p:cViewPr varScale="1">
        <p:scale>
          <a:sx n="44" d="100"/>
          <a:sy n="44" d="100"/>
        </p:scale>
        <p:origin x="213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26" y="84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Projects\CoP%20Calculator\2015%20MLA%20Contract\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'13 14 Lamb'!$BZ$9</c:f>
              <c:strCache>
                <c:ptCount val="1"/>
                <c:pt idx="0">
                  <c:v>Efficient Systems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'13 14 Lamb'!$CA$3:$CK$3</c:f>
              <c:numCache>
                <c:formatCode>General</c:formatCode>
                <c:ptCount val="11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10</c:v>
                </c:pt>
                <c:pt idx="4">
                  <c:v>12</c:v>
                </c:pt>
                <c:pt idx="5">
                  <c:v>14</c:v>
                </c:pt>
                <c:pt idx="6">
                  <c:v>16</c:v>
                </c:pt>
                <c:pt idx="7">
                  <c:v>18</c:v>
                </c:pt>
                <c:pt idx="8">
                  <c:v>20</c:v>
                </c:pt>
                <c:pt idx="9">
                  <c:v>22</c:v>
                </c:pt>
                <c:pt idx="10">
                  <c:v>24</c:v>
                </c:pt>
              </c:numCache>
            </c:numRef>
          </c:xVal>
          <c:yVal>
            <c:numRef>
              <c:f>'13 14 Lamb'!$CA$9:$CK$9</c:f>
              <c:numCache>
                <c:formatCode>General</c:formatCode>
                <c:ptCount val="11"/>
                <c:pt idx="0">
                  <c:v>3.9299999999999997</c:v>
                </c:pt>
                <c:pt idx="1">
                  <c:v>3.5423200000000001</c:v>
                </c:pt>
                <c:pt idx="2">
                  <c:v>3.19496</c:v>
                </c:pt>
                <c:pt idx="3">
                  <c:v>2.8994399999999998</c:v>
                </c:pt>
                <c:pt idx="4">
                  <c:v>2.6672799999999999</c:v>
                </c:pt>
                <c:pt idx="5">
                  <c:v>2.5099999999999998</c:v>
                </c:pt>
                <c:pt idx="6">
                  <c:v>2.4391199999999995</c:v>
                </c:pt>
                <c:pt idx="7">
                  <c:v>2.4661599999999995</c:v>
                </c:pt>
                <c:pt idx="8">
                  <c:v>2.6026399999999996</c:v>
                </c:pt>
                <c:pt idx="9">
                  <c:v>2.8600799999999995</c:v>
                </c:pt>
                <c:pt idx="10">
                  <c:v>3.25</c:v>
                </c:pt>
              </c:numCache>
            </c:numRef>
          </c:yVal>
          <c:smooth val="0"/>
        </c:ser>
        <c:ser>
          <c:idx val="2"/>
          <c:order val="1"/>
          <c:tx>
            <c:strRef>
              <c:f>'13 14 Lamb'!$BZ$10</c:f>
              <c:strCache>
                <c:ptCount val="1"/>
                <c:pt idx="0">
                  <c:v>Higher cost systems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41275">
                <a:solidFill>
                  <a:srgbClr val="FF0000"/>
                </a:solidFill>
              </a:ln>
              <a:effectLst/>
            </c:spPr>
          </c:marker>
          <c:xVal>
            <c:numRef>
              <c:f>'13 14 Lamb'!$CA$3:$CK$3</c:f>
              <c:numCache>
                <c:formatCode>General</c:formatCode>
                <c:ptCount val="11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10</c:v>
                </c:pt>
                <c:pt idx="4">
                  <c:v>12</c:v>
                </c:pt>
                <c:pt idx="5">
                  <c:v>14</c:v>
                </c:pt>
                <c:pt idx="6">
                  <c:v>16</c:v>
                </c:pt>
                <c:pt idx="7">
                  <c:v>18</c:v>
                </c:pt>
                <c:pt idx="8">
                  <c:v>20</c:v>
                </c:pt>
                <c:pt idx="9">
                  <c:v>22</c:v>
                </c:pt>
                <c:pt idx="10">
                  <c:v>24</c:v>
                </c:pt>
              </c:numCache>
            </c:numRef>
          </c:xVal>
          <c:yVal>
            <c:numRef>
              <c:f>'13 14 Lamb'!$CA$10:$CK$10</c:f>
              <c:numCache>
                <c:formatCode>General</c:formatCode>
                <c:ptCount val="11"/>
                <c:pt idx="0">
                  <c:v>4.4399999999999995</c:v>
                </c:pt>
                <c:pt idx="1">
                  <c:v>3.9849999999999999</c:v>
                </c:pt>
                <c:pt idx="2">
                  <c:v>3.62</c:v>
                </c:pt>
                <c:pt idx="3">
                  <c:v>3.375</c:v>
                </c:pt>
                <c:pt idx="4">
                  <c:v>3.28</c:v>
                </c:pt>
                <c:pt idx="5">
                  <c:v>3.3649999999999993</c:v>
                </c:pt>
                <c:pt idx="6">
                  <c:v>3.6599999999999997</c:v>
                </c:pt>
                <c:pt idx="7">
                  <c:v>4.1950000000000003</c:v>
                </c:pt>
                <c:pt idx="8">
                  <c:v>5</c:v>
                </c:pt>
                <c:pt idx="9">
                  <c:v>6.1049999999999995</c:v>
                </c:pt>
                <c:pt idx="10">
                  <c:v>7.54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30760"/>
        <c:axId val="280006344"/>
      </c:scatterChart>
      <c:valAx>
        <c:axId val="49307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Production (Kg/Ha/100mm)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006344"/>
        <c:crosses val="autoZero"/>
        <c:crossBetween val="midCat"/>
      </c:valAx>
      <c:valAx>
        <c:axId val="280006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CoP ($/Kg DWt)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307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629" y="0"/>
            <a:ext cx="3076671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56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n-US"/>
              <a:t>Copywright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629" y="9723560"/>
            <a:ext cx="3076671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3693288-BA4F-4852-A6DB-4FDC71BF6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75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088" y="0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39" y="4861781"/>
            <a:ext cx="5678824" cy="46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n-US"/>
              <a:t>Copywright</a:t>
            </a:r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088" y="9721868"/>
            <a:ext cx="3076672" cy="511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AA0E10D-28A4-462D-A34F-178987D07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164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 in room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Copywright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A0E10D-28A4-462D-A34F-178987D0753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37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60% equity v 75%</a:t>
            </a:r>
            <a:r>
              <a:rPr lang="en-US" baseline="0" dirty="0" smtClean="0"/>
              <a:t> equity</a:t>
            </a:r>
          </a:p>
          <a:p>
            <a:r>
              <a:rPr lang="en-US" baseline="0" dirty="0" smtClean="0"/>
              <a:t>Anderson, Bellinger, Green, Johnston, Grimshaw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Copywright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A0E10D-28A4-462D-A34F-178987D0753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29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Copywright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A0E10D-28A4-462D-A34F-178987D0753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38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$7/kg clean, 6kg clean/Ha/100mm</a:t>
            </a:r>
          </a:p>
          <a:p>
            <a:r>
              <a:rPr lang="en-US" dirty="0" smtClean="0"/>
              <a:t>$3/kg Dwt, 20kgDwt/Ha/100mm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Copywright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A0E10D-28A4-462D-A34F-178987D0753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90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Copywright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AA0E10D-28A4-462D-A34F-178987D0753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34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0" y="1773238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5300" y="350361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7734A-1009-436A-A9D3-3DBF2CE98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306388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981200"/>
            <a:ext cx="777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6DD24-4931-4C5F-9454-BA4C42B84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30638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7E2E9B60-5154-4D3F-93BD-0348C5611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8B17"/>
        </a:buClr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Times" pitchFamily="18" charset="0"/>
        <a:buChar char="–"/>
        <a:defRPr sz="20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8B17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Times" pitchFamily="18" charset="0"/>
        <a:buChar char="–"/>
        <a:defRPr sz="16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8B17"/>
        </a:buClr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8B17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8B17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8B17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8B17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6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1079-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1061-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1079-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file:///C:\Users\Sandy%20McEachern\Documents\Clients\MFS\14%2015%20Benchmarking\Whole%20Farm%20Comparisons%2014-15.xlsm!Monaro%20Whole%20Farm%2014-15!%5bWhole%20Farm%20Comparisons%2014-15.xlsm%5dMonaro%20Whole%20Farm%2014-15%20Chart%20106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ool%20Comparisons%2014-15.xlsm!Monaro%20Wool%20Flock%2014-15!%5bWool%20Comparisons%2014-15.xlsm%5dMonaro%20Wool%20Flock%2014-15%20Chart%201-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ool%20Comparisons%2014-15.xlsm!Monaro%20Wool%20Flock%2014-15!%5bWool%20Comparisons%2014-15.xlsm%5dMonaro%20Wool%20Flock%2014-15%20Chart%201-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ndy%20McEachern\Documents\Clients\MFS\14%2015%20Benchmarking\Wool%20Comparisons%2014-15.xlsm!Monaro%20Wool%20Flock%2014-15!%5bWool%20Comparisons%2014-15.xlsm%5dMonaro%20Wool%20Flock%2014-15%20Chart%201-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455" y="153616"/>
            <a:ext cx="7772400" cy="1143000"/>
          </a:xfrm>
        </p:spPr>
        <p:txBody>
          <a:bodyPr/>
          <a:lstStyle/>
          <a:p>
            <a:r>
              <a:rPr lang="en-US" dirty="0" smtClean="0"/>
              <a:t>The Monaro</a:t>
            </a:r>
            <a:br>
              <a:rPr lang="en-US" dirty="0" smtClean="0"/>
            </a:br>
            <a:r>
              <a:rPr lang="en-US" dirty="0" smtClean="0"/>
              <a:t>‘no better place to farm’</a:t>
            </a:r>
            <a:endParaRPr lang="en-AU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84344"/>
              </p:ext>
            </p:extLst>
          </p:nvPr>
        </p:nvGraphicFramePr>
        <p:xfrm>
          <a:off x="989013" y="1539875"/>
          <a:ext cx="7858125" cy="535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Macro-Enabled Worksheet" r:id="rId3" imgW="7048433" imgH="4410180" progId="Excel.SheetMacroEnabled.12">
                  <p:link updateAutomatic="1"/>
                </p:oleObj>
              </mc:Choice>
              <mc:Fallback>
                <p:oleObj name="Macro-Enabled Worksheet" r:id="rId3" imgW="7048433" imgH="441018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9013" y="1539875"/>
                        <a:ext cx="7858125" cy="535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48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7" y="306388"/>
            <a:ext cx="7413005" cy="1143000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might be different about the Monaro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7" y="2132856"/>
            <a:ext cx="7772400" cy="4114800"/>
          </a:xfrm>
        </p:spPr>
        <p:txBody>
          <a:bodyPr/>
          <a:lstStyle/>
          <a:p>
            <a:r>
              <a:rPr lang="en-US" dirty="0" smtClean="0"/>
              <a:t>Optimum stocking rates relative to rainfall may be lower.</a:t>
            </a:r>
          </a:p>
          <a:p>
            <a:r>
              <a:rPr lang="en-US" dirty="0" smtClean="0"/>
              <a:t>Optimum lambing/calving dates will be different.</a:t>
            </a:r>
          </a:p>
          <a:p>
            <a:r>
              <a:rPr lang="en-US" dirty="0" smtClean="0"/>
              <a:t>Most suitable target markets might be different.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937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772400" cy="1143000"/>
          </a:xfrm>
        </p:spPr>
        <p:txBody>
          <a:bodyPr/>
          <a:lstStyle/>
          <a:p>
            <a:r>
              <a:rPr lang="en-US" dirty="0" smtClean="0"/>
              <a:t>Identifying the efficient production systems for the Monaro</a:t>
            </a:r>
            <a:endParaRPr lang="en-AU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043608" y="1628800"/>
          <a:ext cx="756083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796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72400" cy="1143000"/>
          </a:xfrm>
        </p:spPr>
        <p:txBody>
          <a:bodyPr/>
          <a:lstStyle/>
          <a:p>
            <a:r>
              <a:rPr lang="en-US" dirty="0" smtClean="0"/>
              <a:t>Two levers need to be pulled to </a:t>
            </a:r>
            <a:r>
              <a:rPr lang="en-US" dirty="0" err="1" smtClean="0"/>
              <a:t>maximising</a:t>
            </a:r>
            <a:r>
              <a:rPr lang="en-US" dirty="0" smtClean="0"/>
              <a:t> wealth creation in a farm business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996952"/>
            <a:ext cx="7772400" cy="194421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Operating efficiency – 6% ROAM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Leverage – 30% debt.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6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24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most profitable and what they do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15616" y="1449388"/>
            <a:ext cx="8028384" cy="542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56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971" y="260648"/>
            <a:ext cx="7772400" cy="1143000"/>
          </a:xfrm>
        </p:spPr>
        <p:txBody>
          <a:bodyPr/>
          <a:lstStyle/>
          <a:p>
            <a:r>
              <a:rPr lang="en-US" dirty="0" smtClean="0"/>
              <a:t>We have not benchmarked the full range of seasons yet</a:t>
            </a:r>
            <a:endParaRPr lang="en-AU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755039"/>
              </p:ext>
            </p:extLst>
          </p:nvPr>
        </p:nvGraphicFramePr>
        <p:xfrm>
          <a:off x="998538" y="1357313"/>
          <a:ext cx="7740650" cy="529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Macro-Enabled Worksheet" r:id="rId3" imgW="7038992" imgH="4410180" progId="Excel.SheetMacroEnabled.12">
                  <p:link updateAutomatic="1"/>
                </p:oleObj>
              </mc:Choice>
              <mc:Fallback>
                <p:oleObj name="Macro-Enabled Worksheet" r:id="rId3" imgW="7038992" imgH="441018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8538" y="1357313"/>
                        <a:ext cx="7740650" cy="5299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60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455" y="153616"/>
            <a:ext cx="7772400" cy="1143000"/>
          </a:xfrm>
        </p:spPr>
        <p:txBody>
          <a:bodyPr/>
          <a:lstStyle/>
          <a:p>
            <a:r>
              <a:rPr lang="en-US" dirty="0" smtClean="0"/>
              <a:t>MFS Enterprises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56213" y="1268760"/>
          <a:ext cx="7999181" cy="5184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Macro-Enabled Worksheet" r:id="rId3" imgW="9811575" imgH="4977286" progId="Excel.SheetMacroEnabled.12">
                  <p:link updateAutomatic="1"/>
                </p:oleObj>
              </mc:Choice>
              <mc:Fallback>
                <p:oleObj name="Macro-Enabled Worksheet" r:id="rId3" imgW="9811575" imgH="4977286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56213" y="1268760"/>
                        <a:ext cx="7999181" cy="5184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463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29" y="152028"/>
            <a:ext cx="8136259" cy="1188740"/>
          </a:xfrm>
        </p:spPr>
        <p:txBody>
          <a:bodyPr/>
          <a:lstStyle/>
          <a:p>
            <a:r>
              <a:rPr lang="en-US" dirty="0" smtClean="0"/>
              <a:t>Value for money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795759"/>
              </p:ext>
            </p:extLst>
          </p:nvPr>
        </p:nvGraphicFramePr>
        <p:xfrm>
          <a:off x="828229" y="1340768"/>
          <a:ext cx="8315771" cy="551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Macro-Enabled Worksheet" r:id="rId4" imgW="8733875" imgH="5302111" progId="Excel.SheetMacroEnabled.12">
                  <p:link updateAutomatic="1"/>
                </p:oleObj>
              </mc:Choice>
              <mc:Fallback>
                <p:oleObj name="Macro-Enabled Worksheet" r:id="rId4" imgW="8733875" imgH="5302111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8229" y="1340768"/>
                        <a:ext cx="8315771" cy="5517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177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143000"/>
          </a:xfrm>
        </p:spPr>
        <p:txBody>
          <a:bodyPr/>
          <a:lstStyle/>
          <a:p>
            <a:r>
              <a:rPr lang="en-US" dirty="0" smtClean="0"/>
              <a:t>Choice of enterprise is not likely to be a long term differentiator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102340"/>
              </p:ext>
            </p:extLst>
          </p:nvPr>
        </p:nvGraphicFramePr>
        <p:xfrm>
          <a:off x="1016000" y="1423988"/>
          <a:ext cx="7875588" cy="548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Macro-Enabled Worksheet" r:id="rId3" imgW="9324992" imgH="5076810" progId="Excel.SheetMacroEnabled.12">
                  <p:link updateAutomatic="1"/>
                </p:oleObj>
              </mc:Choice>
              <mc:Fallback>
                <p:oleObj name="Macro-Enabled Worksheet" r:id="rId3" imgW="9324992" imgH="507681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6000" y="1423988"/>
                        <a:ext cx="7875588" cy="548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956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5526" y="327550"/>
            <a:ext cx="7340997" cy="1143000"/>
          </a:xfrm>
        </p:spPr>
        <p:txBody>
          <a:bodyPr/>
          <a:lstStyle/>
          <a:p>
            <a:r>
              <a:rPr lang="en-US" dirty="0" smtClean="0"/>
              <a:t>Profits are driven by margins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36388"/>
              </p:ext>
            </p:extLst>
          </p:nvPr>
        </p:nvGraphicFramePr>
        <p:xfrm>
          <a:off x="944563" y="1401763"/>
          <a:ext cx="8162925" cy="550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Macro-Enabled Worksheet" r:id="rId4" imgW="8162976" imgH="4686390" progId="Excel.SheetMacroEnabled.12">
                  <p:link updateAutomatic="1"/>
                </p:oleObj>
              </mc:Choice>
              <mc:Fallback>
                <p:oleObj name="Macro-Enabled Worksheet" r:id="rId4" imgW="8162976" imgH="468639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4563" y="1401763"/>
                        <a:ext cx="8162925" cy="5505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856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056" y="260648"/>
            <a:ext cx="7772400" cy="1143000"/>
          </a:xfrm>
        </p:spPr>
        <p:txBody>
          <a:bodyPr/>
          <a:lstStyle/>
          <a:p>
            <a:r>
              <a:rPr lang="en-US" dirty="0" smtClean="0"/>
              <a:t>Benchmarking to find the issues that are driving margins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72905"/>
              </p:ext>
            </p:extLst>
          </p:nvPr>
        </p:nvGraphicFramePr>
        <p:xfrm>
          <a:off x="971600" y="1379538"/>
          <a:ext cx="8028764" cy="547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Macro-Enabled Worksheet" r:id="rId3" imgW="6300322" imgH="4099429" progId="Excel.SheetMacroEnabled.12">
                  <p:link updateAutomatic="1"/>
                </p:oleObj>
              </mc:Choice>
              <mc:Fallback>
                <p:oleObj name="Macro-Enabled Worksheet" r:id="rId3" imgW="6300322" imgH="4099429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1379538"/>
                        <a:ext cx="8028764" cy="547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484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64" y="188640"/>
            <a:ext cx="7772400" cy="1143000"/>
          </a:xfrm>
        </p:spPr>
        <p:txBody>
          <a:bodyPr/>
          <a:lstStyle/>
          <a:p>
            <a:r>
              <a:rPr lang="en-US" dirty="0" smtClean="0"/>
              <a:t>Benchmarking to find where the optimums are</a:t>
            </a:r>
            <a:endParaRPr lang="en-AU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324947"/>
              </p:ext>
            </p:extLst>
          </p:nvPr>
        </p:nvGraphicFramePr>
        <p:xfrm>
          <a:off x="812809" y="1458890"/>
          <a:ext cx="8331191" cy="5399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Macro-Enabled Worksheet" r:id="rId3" imgW="6449653" imgH="3945489" progId="Excel.SheetMacroEnabled.12">
                  <p:link updateAutomatic="1"/>
                </p:oleObj>
              </mc:Choice>
              <mc:Fallback>
                <p:oleObj name="Macro-Enabled Worksheet" r:id="rId3" imgW="6449653" imgH="3945489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2809" y="1458890"/>
                        <a:ext cx="8331191" cy="53991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316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799" y="404664"/>
            <a:ext cx="7772400" cy="1143000"/>
          </a:xfrm>
        </p:spPr>
        <p:txBody>
          <a:bodyPr/>
          <a:lstStyle/>
          <a:p>
            <a:r>
              <a:rPr lang="en-US" dirty="0" smtClean="0"/>
              <a:t>Benchmarking to find the appropriate levels of expenses</a:t>
            </a:r>
            <a:endParaRPr lang="en-AU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308100"/>
              </p:ext>
            </p:extLst>
          </p:nvPr>
        </p:nvGraphicFramePr>
        <p:xfrm>
          <a:off x="815975" y="1806575"/>
          <a:ext cx="8058150" cy="504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Macro-Enabled Worksheet" r:id="rId3" imgW="5934159" imgH="3248100" progId="Excel.SheetMacroEnabled.12">
                  <p:link updateAutomatic="1"/>
                </p:oleObj>
              </mc:Choice>
              <mc:Fallback>
                <p:oleObj name="Macro-Enabled Worksheet" r:id="rId3" imgW="5934159" imgH="324810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5975" y="1806575"/>
                        <a:ext cx="8058150" cy="5046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39501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8917</TotalTime>
  <Words>182</Words>
  <Application>Microsoft Office PowerPoint</Application>
  <PresentationFormat>On-screen Show (4:3)</PresentationFormat>
  <Paragraphs>37</Paragraphs>
  <Slides>14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Links</vt:lpstr>
      </vt:variant>
      <vt:variant>
        <vt:i4>9</vt:i4>
      </vt:variant>
      <vt:variant>
        <vt:lpstr>Slide Titles</vt:lpstr>
      </vt:variant>
      <vt:variant>
        <vt:i4>14</vt:i4>
      </vt:variant>
    </vt:vector>
  </HeadingPairs>
  <TitlesOfParts>
    <vt:vector size="28" baseType="lpstr">
      <vt:lpstr>Arial</vt:lpstr>
      <vt:lpstr>Tahoma</vt:lpstr>
      <vt:lpstr>Times</vt:lpstr>
      <vt:lpstr>Wingdings</vt:lpstr>
      <vt:lpstr>blank</vt:lpstr>
      <vt:lpstr>C:\Users\Sandy McEachern\Documents\Clients\MFS\14 15 Benchmarking\Whole Farm Comparisons 14-15.xlsm!Monaro Whole Farm 14-15![Whole Farm Comparisons 14-15.xlsm]Monaro Whole Farm 14-15 Chart 1079-3</vt:lpstr>
      <vt:lpstr>C:\Users\Sandy McEachern\Documents\Clients\MFS\14 15 Benchmarking\Whole Farm Comparisons 14-15.xlsm!Monaro Whole Farm 14-15![Whole Farm Comparisons 14-15.xlsm]Monaro Whole Farm 14-15 Chart 1</vt:lpstr>
      <vt:lpstr>C:\Users\Sandy McEachern\Documents\Clients\MFS\14 15 Benchmarking\Whole Farm Comparisons 14-15.xlsm!Monaro Whole Farm 14-15![Whole Farm Comparisons 14-15.xlsm]Monaro Whole Farm 14-15 Chart 1061-1</vt:lpstr>
      <vt:lpstr>C:\Users\Sandy McEachern\Documents\Clients\MFS\14 15 Benchmarking\Whole Farm Comparisons 14-15.xlsm!Monaro Whole Farm 14-15![Whole Farm Comparisons 14-15.xlsm]Monaro Whole Farm 14-15 Chart 1063</vt:lpstr>
      <vt:lpstr>C:\Users\Sandy McEachern\Documents\Clients\MFS\14 15 Benchmarking\Whole Farm Comparisons 14-15.xlsm!Monaro Whole Farm 14-15![Whole Farm Comparisons 14-15.xlsm]Monaro Whole Farm 14-15 Chart 1079-2</vt:lpstr>
      <vt:lpstr>C:\Users\Sandy McEachern\Documents\Clients\MFS\14 15 Benchmarking\Whole Farm Comparisons 14-15.xlsm!Monaro Whole Farm 14-15![Whole Farm Comparisons 14-15.xlsm]Monaro Whole Farm 14-15 Chart 63</vt:lpstr>
      <vt:lpstr>C:\Users\Sandy McEachern\Documents\Clients\MFS\14 15 Benchmarking\Wool Comparisons 14-15.xlsm!Monaro Wool Flock 14-15![Wool Comparisons 14-15.xlsm]Monaro Wool Flock 14-15 Chart 1-2</vt:lpstr>
      <vt:lpstr>C:\Users\Sandy McEachern\Documents\Clients\MFS\14 15 Benchmarking\Wool Comparisons 14-15.xlsm!Monaro Wool Flock 14-15![Wool Comparisons 14-15.xlsm]Monaro Wool Flock 14-15 Chart 1-1</vt:lpstr>
      <vt:lpstr>C:\Users\Sandy McEachern\Documents\Clients\MFS\14 15 Benchmarking\Wool Comparisons 14-15.xlsm!Monaro Wool Flock 14-15![Wool Comparisons 14-15.xlsm]Monaro Wool Flock 14-15 Chart 1-3</vt:lpstr>
      <vt:lpstr>The Monaro ‘no better place to farm’</vt:lpstr>
      <vt:lpstr>We have not benchmarked the full range of seasons yet</vt:lpstr>
      <vt:lpstr>MFS Enterprises</vt:lpstr>
      <vt:lpstr>Value for money</vt:lpstr>
      <vt:lpstr>Choice of enterprise is not likely to be a long term differentiator</vt:lpstr>
      <vt:lpstr>Profits are driven by margins</vt:lpstr>
      <vt:lpstr>Benchmarking to find the issues that are driving margins</vt:lpstr>
      <vt:lpstr>Benchmarking to find where the optimums are</vt:lpstr>
      <vt:lpstr>Benchmarking to find the appropriate levels of expenses</vt:lpstr>
      <vt:lpstr>What might be different about the Monaro</vt:lpstr>
      <vt:lpstr>Identifying the efficient production systems for the Monaro</vt:lpstr>
      <vt:lpstr>Two levers need to be pulled to maximising wealth creation in a farm business</vt:lpstr>
      <vt:lpstr>Questions</vt:lpstr>
      <vt:lpstr>Long term most profitable and what they do</vt:lpstr>
    </vt:vector>
  </TitlesOfParts>
  <Company>Holmes Sackett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Holmes Sackett</dc:creator>
  <cp:lastModifiedBy>Your User Name</cp:lastModifiedBy>
  <cp:revision>151</cp:revision>
  <dcterms:created xsi:type="dcterms:W3CDTF">2007-10-15T00:30:44Z</dcterms:created>
  <dcterms:modified xsi:type="dcterms:W3CDTF">2015-09-01T21:58:57Z</dcterms:modified>
</cp:coreProperties>
</file>